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90599" r:id="rId1"/>
  </p:sldMasterIdLst>
  <p:notesMasterIdLst>
    <p:notesMasterId r:id="rId20"/>
  </p:notesMasterIdLst>
  <p:handoutMasterIdLst>
    <p:handoutMasterId r:id="rId21"/>
  </p:handoutMasterIdLst>
  <p:sldIdLst>
    <p:sldId id="3270" r:id="rId2"/>
    <p:sldId id="3147" r:id="rId3"/>
    <p:sldId id="1767" r:id="rId4"/>
    <p:sldId id="3280" r:id="rId5"/>
    <p:sldId id="2435" r:id="rId6"/>
    <p:sldId id="3191" r:id="rId7"/>
    <p:sldId id="3192" r:id="rId8"/>
    <p:sldId id="3281" r:id="rId9"/>
    <p:sldId id="2428" r:id="rId10"/>
    <p:sldId id="2442" r:id="rId11"/>
    <p:sldId id="2443" r:id="rId12"/>
    <p:sldId id="3278" r:id="rId13"/>
    <p:sldId id="3279" r:id="rId14"/>
    <p:sldId id="1766" r:id="rId15"/>
    <p:sldId id="1960" r:id="rId16"/>
    <p:sldId id="3272" r:id="rId17"/>
    <p:sldId id="2459" r:id="rId18"/>
    <p:sldId id="2460" r:id="rId19"/>
  </p:sldIdLst>
  <p:sldSz cx="12192000" cy="6858000"/>
  <p:notesSz cx="6877050" cy="965358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23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659">
          <p15:clr>
            <a:srgbClr val="A4A3A4"/>
          </p15:clr>
        </p15:guide>
        <p15:guide id="5" orient="horz" pos="1344">
          <p15:clr>
            <a:srgbClr val="A4A3A4"/>
          </p15:clr>
        </p15:guide>
        <p15:guide id="6" pos="7424">
          <p15:clr>
            <a:srgbClr val="A4A3A4"/>
          </p15:clr>
        </p15:guide>
        <p15:guide id="7" pos="256">
          <p15:clr>
            <a:srgbClr val="A4A3A4"/>
          </p15:clr>
        </p15:guide>
        <p15:guide id="8" pos="6016">
          <p15:clr>
            <a:srgbClr val="A4A3A4"/>
          </p15:clr>
        </p15:guide>
        <p15:guide id="9">
          <p15:clr>
            <a:srgbClr val="A4A3A4"/>
          </p15:clr>
        </p15:guide>
        <p15:guide id="10" pos="3915">
          <p15:clr>
            <a:srgbClr val="A4A3A4"/>
          </p15:clr>
        </p15:guide>
        <p15:guide id="11" pos="37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41">
          <p15:clr>
            <a:srgbClr val="A4A3A4"/>
          </p15:clr>
        </p15:guide>
        <p15:guide id="2" pos="216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800080"/>
    <a:srgbClr val="31534C"/>
    <a:srgbClr val="4B0082"/>
    <a:srgbClr val="2084D9"/>
    <a:srgbClr val="1E00AA"/>
    <a:srgbClr val="B7B1A9"/>
    <a:srgbClr val="CC6600"/>
    <a:srgbClr val="004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89312" autoAdjust="0"/>
  </p:normalViewPr>
  <p:slideViewPr>
    <p:cSldViewPr>
      <p:cViewPr varScale="1">
        <p:scale>
          <a:sx n="66" d="100"/>
          <a:sy n="66" d="100"/>
        </p:scale>
        <p:origin x="1277" y="38"/>
      </p:cViewPr>
      <p:guideLst>
        <p:guide orient="horz" pos="2160"/>
        <p:guide orient="horz" pos="323"/>
        <p:guide orient="horz" pos="3888"/>
        <p:guide orient="horz" pos="659"/>
        <p:guide orient="horz" pos="1344"/>
        <p:guide pos="7424"/>
        <p:guide pos="256"/>
        <p:guide pos="6016"/>
        <p:guide/>
        <p:guide pos="3915"/>
        <p:guide pos="37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3041"/>
        <p:guide pos="216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0207D7-60BF-46DF-9945-24D0F96FE7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9D1DF8-51D9-43AD-8027-3B8E0AC257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4138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0FF28E-E525-42EE-857D-792E100867CA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90F292-6BE0-4EEC-9F52-42685E9F97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6940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F1AAA0-44C7-4A29-9051-B81E13952E6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4138" y="9169400"/>
            <a:ext cx="2981325" cy="4826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D639735-B964-4C2F-9A63-A31AFF6ED7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C87DE53-29E6-46B2-9867-1A2B5B1F21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B5F8EF-6146-4B30-A7D9-1EF0B36BDE7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94138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B1BA4D-5274-4AEB-9621-80CF81EECEE2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1FC8D86-254D-49F8-8287-525A5CA905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2250" y="723900"/>
            <a:ext cx="6432550" cy="3619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01048EB-505D-484A-BA93-533B333BFF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7388" y="4586288"/>
            <a:ext cx="5502275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54B28A-7F0D-4254-83B0-1B423DEAE86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6940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EA8B9E-16C6-4861-A311-2A1783644C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94138" y="9169400"/>
            <a:ext cx="2981325" cy="4826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BC103B0-5997-49BB-8BF4-7D5DCADD82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96376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6EC0C05F-43C3-4D43-B327-75A885C9016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DA50EDAE-9469-4877-98BC-E0E4A06716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6566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6EC0C05F-43C3-4D43-B327-75A885C9016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DA50EDAE-9469-4877-98BC-E0E4A06716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4457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12D4BF45-6C72-475E-BE1A-307116CBBA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D3A3F0A8-619A-47B1-9B83-3BB83A433F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E38CF19B-B247-409B-AD7C-020523D11A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5DB06897-7BA2-4FD1-97E6-5A4199AE51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6EC0C05F-43C3-4D43-B327-75A885C9016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DA50EDAE-9469-4877-98BC-E0E4A06716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White">
      <p:bgPr>
        <a:solidFill>
          <a:srgbClr val="4B0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>
            <a:extLst>
              <a:ext uri="{FF2B5EF4-FFF2-40B4-BE49-F238E27FC236}">
                <a16:creationId xmlns:a16="http://schemas.microsoft.com/office/drawing/2014/main" id="{666930AF-5BEB-43F0-8394-03B852100DDD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732768" y="-4584192"/>
            <a:ext cx="12082462" cy="14341201"/>
          </a:xfrm>
          <a:prstGeom prst="rect">
            <a:avLst/>
          </a:prstGeom>
          <a:blipFill>
            <a:blip r:embed="rId2"/>
            <a:srcRect/>
            <a:stretch>
              <a:fillRect t="-6" b="-6"/>
            </a:stretch>
          </a:blipFill>
        </p:spPr>
        <p:txBody>
          <a:bodyPr/>
          <a:lstStyle/>
          <a:p>
            <a:endParaRPr lang="en-IN" dirty="0"/>
          </a:p>
        </p:txBody>
      </p:sp>
      <p:grpSp>
        <p:nvGrpSpPr>
          <p:cNvPr id="5" name="Group 11">
            <a:extLst>
              <a:ext uri="{FF2B5EF4-FFF2-40B4-BE49-F238E27FC236}">
                <a16:creationId xmlns:a16="http://schemas.microsoft.com/office/drawing/2014/main" id="{4CD21F3E-723F-4A27-92B6-76927D292CA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27800"/>
            <a:ext cx="3395662" cy="369888"/>
            <a:chOff x="109537" y="6527800"/>
            <a:chExt cx="3395663" cy="369332"/>
          </a:xfrm>
        </p:grpSpPr>
        <p:sp>
          <p:nvSpPr>
            <p:cNvPr id="6" name="Rectangle 27">
              <a:extLst>
                <a:ext uri="{FF2B5EF4-FFF2-40B4-BE49-F238E27FC236}">
                  <a16:creationId xmlns:a16="http://schemas.microsoft.com/office/drawing/2014/main" id="{5FE9E0EB-B3DC-4CCC-95FF-1D912D8573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68374" y="6527800"/>
              <a:ext cx="2536826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 dirty="0">
                  <a:solidFill>
                    <a:schemeClr val="bg1"/>
                  </a:solidFill>
                </a:rPr>
                <a:t>UHV Foundation (uhv.org.in)</a:t>
              </a:r>
            </a:p>
          </p:txBody>
        </p:sp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A9881044-1C76-4CB9-B156-0826F23AD6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088F7CF-63B5-42F5-A059-71F1EA2DCBA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5154" name="Text Placeholder 7"/>
          <p:cNvSpPr>
            <a:spLocks noGrp="1"/>
          </p:cNvSpPr>
          <p:nvPr>
            <p:ph type="subTitle" idx="1"/>
          </p:nvPr>
        </p:nvSpPr>
        <p:spPr bwMode="invGray">
          <a:xfrm>
            <a:off x="609600" y="3900488"/>
            <a:ext cx="1104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FontTx/>
              <a:buNone/>
              <a:defRPr sz="1800" b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05156" name="Rectangle 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2286000"/>
            <a:ext cx="11049000" cy="123110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>
              <a:defRPr sz="400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BDDE54-397C-4575-B734-00E3ED52EAF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8" y="50380"/>
            <a:ext cx="1353315" cy="137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581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 bwMode="grayWhite">
      <p:bgPr>
        <a:solidFill>
          <a:srgbClr val="4B0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>
            <a:extLst>
              <a:ext uri="{FF2B5EF4-FFF2-40B4-BE49-F238E27FC236}">
                <a16:creationId xmlns:a16="http://schemas.microsoft.com/office/drawing/2014/main" id="{666930AF-5BEB-43F0-8394-03B852100DDD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732768" y="-4584192"/>
            <a:ext cx="12082462" cy="14341201"/>
          </a:xfrm>
          <a:prstGeom prst="rect">
            <a:avLst/>
          </a:prstGeom>
          <a:blipFill>
            <a:blip r:embed="rId2"/>
            <a:srcRect/>
            <a:stretch>
              <a:fillRect t="-6" b="-6"/>
            </a:stretch>
          </a:blipFill>
        </p:spPr>
        <p:txBody>
          <a:bodyPr/>
          <a:lstStyle/>
          <a:p>
            <a:endParaRPr lang="en-IN" dirty="0"/>
          </a:p>
        </p:txBody>
      </p:sp>
      <p:grpSp>
        <p:nvGrpSpPr>
          <p:cNvPr id="5" name="Group 11">
            <a:extLst>
              <a:ext uri="{FF2B5EF4-FFF2-40B4-BE49-F238E27FC236}">
                <a16:creationId xmlns:a16="http://schemas.microsoft.com/office/drawing/2014/main" id="{4CD21F3E-723F-4A27-92B6-76927D292CA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27800"/>
            <a:ext cx="3395662" cy="369888"/>
            <a:chOff x="109537" y="6527800"/>
            <a:chExt cx="3395663" cy="369332"/>
          </a:xfrm>
        </p:grpSpPr>
        <p:sp>
          <p:nvSpPr>
            <p:cNvPr id="6" name="Rectangle 27">
              <a:extLst>
                <a:ext uri="{FF2B5EF4-FFF2-40B4-BE49-F238E27FC236}">
                  <a16:creationId xmlns:a16="http://schemas.microsoft.com/office/drawing/2014/main" id="{5FE9E0EB-B3DC-4CCC-95FF-1D912D8573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68374" y="6527800"/>
              <a:ext cx="2536826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 dirty="0">
                  <a:solidFill>
                    <a:schemeClr val="bg1"/>
                  </a:solidFill>
                </a:rPr>
                <a:t>UHV Foundation (uhv.org.in)</a:t>
              </a:r>
            </a:p>
          </p:txBody>
        </p:sp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A9881044-1C76-4CB9-B156-0826F23AD6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088F7CF-63B5-42F5-A059-71F1EA2DCBA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5154" name="Text Placeholder 7"/>
          <p:cNvSpPr>
            <a:spLocks noGrp="1"/>
          </p:cNvSpPr>
          <p:nvPr>
            <p:ph type="subTitle" idx="1"/>
          </p:nvPr>
        </p:nvSpPr>
        <p:spPr bwMode="invGray">
          <a:xfrm>
            <a:off x="609600" y="3900488"/>
            <a:ext cx="1104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1800" b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05156" name="Rectangle 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2286000"/>
            <a:ext cx="11049000" cy="123110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ctr">
              <a:defRPr sz="400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BDDE54-397C-4575-B734-00E3ED52EAF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8" y="50380"/>
            <a:ext cx="1353315" cy="1371603"/>
          </a:xfrm>
          <a:prstGeom prst="rect">
            <a:avLst/>
          </a:prstGeom>
        </p:spPr>
      </p:pic>
      <p:sp>
        <p:nvSpPr>
          <p:cNvPr id="12" name="Rectangle 1">
            <a:extLst>
              <a:ext uri="{FF2B5EF4-FFF2-40B4-BE49-F238E27FC236}">
                <a16:creationId xmlns:a16="http://schemas.microsoft.com/office/drawing/2014/main" id="{2CC8FB13-768A-4313-9261-CE10935D41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49400" y="5181600"/>
            <a:ext cx="9067800" cy="66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7000"/>
              </a:lnSpc>
            </a:pPr>
            <a:r>
              <a:rPr lang="en-IN" altLang="en-US" dirty="0">
                <a:solidFill>
                  <a:srgbClr val="FFFF00"/>
                </a:solidFill>
                <a:ea typeface="Calibri" panose="020F0502020204030204" pitchFamily="34" charset="0"/>
                <a:cs typeface="Mangal" panose="00000400000000000000" pitchFamily="2"/>
              </a:rPr>
              <a:t>Prepared by NC-UHV, AICTE in collaboration with UHV Foundation</a:t>
            </a:r>
          </a:p>
          <a:p>
            <a:pPr algn="ctr"/>
            <a:r>
              <a:rPr lang="en-IN" altLang="en-US" dirty="0">
                <a:solidFill>
                  <a:srgbClr val="FFFF00"/>
                </a:solidFill>
                <a:ea typeface="Calibri" panose="020F0502020204030204" pitchFamily="34" charset="0"/>
                <a:cs typeface="Chaparral Pro"/>
              </a:rPr>
              <a:t>All Rights Reserved</a:t>
            </a:r>
            <a:endParaRPr lang="en-US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121920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0" y="609600"/>
            <a:ext cx="12192000" cy="5943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Symbol" pitchFamily="18" charset="2"/>
              <a:buChar char="·"/>
              <a:defRPr lang="en-US" sz="2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lang="en-US" sz="20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8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Symbol" pitchFamily="18" charset="2"/>
              <a:buChar char="&gt;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4465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121920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128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(NEW STY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AB95659-C904-4F56-B12F-2A6D837BDC5E}"/>
              </a:ext>
            </a:extLst>
          </p:cNvPr>
          <p:cNvCxnSpPr/>
          <p:nvPr/>
        </p:nvCxnSpPr>
        <p:spPr>
          <a:xfrm flipV="1">
            <a:off x="6096000" y="488950"/>
            <a:ext cx="0" cy="60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609600"/>
            <a:ext cx="6007100" cy="5943600"/>
          </a:xfrm>
          <a:prstGeom prst="rect">
            <a:avLst/>
          </a:prstGeom>
        </p:spPr>
        <p:txBody>
          <a:bodyPr/>
          <a:lstStyle>
            <a:lvl1pPr>
              <a:defRPr sz="2200" b="0" i="0" baseline="0"/>
            </a:lvl1pPr>
            <a:lvl2pPr>
              <a:defRPr sz="2000" baseline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9" y="609600"/>
            <a:ext cx="5981700" cy="5943600"/>
          </a:xfrm>
          <a:prstGeom prst="rect">
            <a:avLst/>
          </a:prstGeom>
        </p:spPr>
        <p:txBody>
          <a:bodyPr/>
          <a:lstStyle>
            <a:lvl1pPr>
              <a:defRPr sz="2200" b="0" i="0" baseline="0"/>
            </a:lvl1pPr>
            <a:lvl2pPr>
              <a:defRPr sz="2000" baseline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60071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210300" y="76200"/>
            <a:ext cx="59817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IN" sz="22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65370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63207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>
            <a:extLst>
              <a:ext uri="{FF2B5EF4-FFF2-40B4-BE49-F238E27FC236}">
                <a16:creationId xmlns:a16="http://schemas.microsoft.com/office/drawing/2014/main" id="{453C024D-529B-493B-AC34-C3CC01D974E5}"/>
              </a:ext>
            </a:extLst>
          </p:cNvPr>
          <p:cNvSpPr>
            <a:spLocks noChangeAspect="1"/>
          </p:cNvSpPr>
          <p:nvPr userDrawn="1"/>
        </p:nvSpPr>
        <p:spPr>
          <a:xfrm>
            <a:off x="-17586" y="-4695099"/>
            <a:ext cx="12209585" cy="11622094"/>
          </a:xfrm>
          <a:custGeom>
            <a:avLst/>
            <a:gdLst/>
            <a:ahLst/>
            <a:cxnLst/>
            <a:rect l="l" t="t" r="r" b="b"/>
            <a:pathLst>
              <a:path w="6070600" h="5778500">
                <a:moveTo>
                  <a:pt x="0" y="0"/>
                </a:moveTo>
                <a:lnTo>
                  <a:pt x="6070600" y="0"/>
                </a:lnTo>
                <a:lnTo>
                  <a:pt x="6070600" y="5778500"/>
                </a:lnTo>
                <a:lnTo>
                  <a:pt x="0" y="5778500"/>
                </a:lnTo>
                <a:close/>
              </a:path>
            </a:pathLst>
          </a:custGeom>
          <a:blipFill>
            <a:blip r:embed="rId2"/>
            <a:stretch>
              <a:fillRect l="-34611" r="-34611"/>
            </a:stretch>
          </a:blipFill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6250038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F9FA4C-BF20-4F57-B84A-95E417D8A3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3200" y="2667000"/>
            <a:ext cx="6934200" cy="110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IN" altLang="en-US" sz="2200" b="1" dirty="0">
                <a:solidFill>
                  <a:schemeClr val="bg1"/>
                </a:solidFill>
              </a:rPr>
              <a:t>END of UHV 2024 LAYOUTs</a:t>
            </a:r>
            <a:br>
              <a:rPr lang="en-IN" altLang="en-US" sz="2200" b="1" dirty="0">
                <a:solidFill>
                  <a:schemeClr val="bg1"/>
                </a:solidFill>
              </a:rPr>
            </a:br>
            <a:br>
              <a:rPr lang="en-IN" altLang="en-US" sz="2200" b="1" dirty="0">
                <a:solidFill>
                  <a:schemeClr val="bg1"/>
                </a:solidFill>
              </a:rPr>
            </a:br>
            <a:r>
              <a:rPr lang="en-IN" altLang="en-US" sz="2200" b="1" dirty="0">
                <a:solidFill>
                  <a:schemeClr val="bg1"/>
                </a:solidFill>
              </a:rPr>
              <a:t>Please delete all layouts BEYOND this layout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748910-1D56-467C-A01C-BB39F97284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416427"/>
            <a:ext cx="1166801" cy="12985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0DCD15-CEC0-4672-8294-FD3F7462AC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115" y="5416427"/>
            <a:ext cx="1295400" cy="1295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5F0471-929A-4BB4-A19E-772543E12E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1" y="5416428"/>
            <a:ext cx="1295400" cy="1295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C64C13-CF46-49B8-A4F7-1FA37403E48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43036"/>
            <a:ext cx="1353315" cy="13716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68518-6F17-4A48-A326-A13DEDDEAB3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051" y="143036"/>
            <a:ext cx="1353315" cy="137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60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12192000" cy="38099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0" y="609600"/>
            <a:ext cx="12192000" cy="5943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Symbol" pitchFamily="18" charset="2"/>
              <a:buChar char="·"/>
              <a:defRPr lang="en-US" sz="2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lang="en-US" sz="20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8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Symbol" pitchFamily="18" charset="2"/>
              <a:buChar char="&gt;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35582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0D2B7E86-506D-4E68-9D73-97E1C5B59A0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500063"/>
          </a:xfrm>
          <a:prstGeom prst="rect">
            <a:avLst/>
          </a:prstGeom>
          <a:solidFill>
            <a:srgbClr val="4B008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27" name="Rectangle 27">
            <a:extLst>
              <a:ext uri="{FF2B5EF4-FFF2-40B4-BE49-F238E27FC236}">
                <a16:creationId xmlns:a16="http://schemas.microsoft.com/office/drawing/2014/main" id="{D0C4E4A3-AE14-4974-A2A7-0DF69EAAE6A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0" y="6572250"/>
            <a:ext cx="12192000" cy="30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ot="108000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200" dirty="0">
              <a:solidFill>
                <a:schemeClr val="tx2"/>
              </a:solidFill>
            </a:endParaRPr>
          </a:p>
        </p:txBody>
      </p:sp>
      <p:sp>
        <p:nvSpPr>
          <p:cNvPr id="1028" name="Slide Number Placeholder 5">
            <a:extLst>
              <a:ext uri="{FF2B5EF4-FFF2-40B4-BE49-F238E27FC236}">
                <a16:creationId xmlns:a16="http://schemas.microsoft.com/office/drawing/2014/main" id="{33BFC403-55F2-4C1B-9D0D-0F5C432BE476}"/>
              </a:ext>
            </a:extLst>
          </p:cNvPr>
          <p:cNvSpPr txBox="1">
            <a:spLocks/>
          </p:cNvSpPr>
          <p:nvPr/>
        </p:nvSpPr>
        <p:spPr bwMode="auto">
          <a:xfrm>
            <a:off x="11620500" y="6572250"/>
            <a:ext cx="571500" cy="2936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6181E06B-FA7B-492C-A902-5F4499CBD692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grpSp>
        <p:nvGrpSpPr>
          <p:cNvPr id="1029" name="Group 6">
            <a:extLst>
              <a:ext uri="{FF2B5EF4-FFF2-40B4-BE49-F238E27FC236}">
                <a16:creationId xmlns:a16="http://schemas.microsoft.com/office/drawing/2014/main" id="{D83714BB-FBE7-4BC4-87FE-25D3BEBBF7B4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64312"/>
            <a:ext cx="2786062" cy="369887"/>
            <a:chOff x="109537" y="6564867"/>
            <a:chExt cx="2786064" cy="369332"/>
          </a:xfrm>
        </p:grpSpPr>
        <p:sp>
          <p:nvSpPr>
            <p:cNvPr id="8" name="Rectangle 27">
              <a:extLst>
                <a:ext uri="{FF2B5EF4-FFF2-40B4-BE49-F238E27FC236}">
                  <a16:creationId xmlns:a16="http://schemas.microsoft.com/office/drawing/2014/main" id="{1874AE38-7905-4E8A-A501-2955970977F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14400" y="6564867"/>
              <a:ext cx="19812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00" dirty="0"/>
                <a:t>UHV Foundation (uhv.org.in)</a:t>
              </a:r>
            </a:p>
          </p:txBody>
        </p:sp>
        <p:pic>
          <p:nvPicPr>
            <p:cNvPr id="1031" name="Picture 9">
              <a:extLst>
                <a:ext uri="{FF2B5EF4-FFF2-40B4-BE49-F238E27FC236}">
                  <a16:creationId xmlns:a16="http://schemas.microsoft.com/office/drawing/2014/main" id="{48073802-837E-4F8E-9757-18554706D0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4">
              <a:extLst>
                <a:ext uri="{FF2B5EF4-FFF2-40B4-BE49-F238E27FC236}">
                  <a16:creationId xmlns:a16="http://schemas.microsoft.com/office/drawing/2014/main" id="{ADE328A2-42AD-436E-BBA8-B1E0A7ADA30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0832" r:id="rId1"/>
    <p:sldLayoutId id="2147490837" r:id="rId2"/>
    <p:sldLayoutId id="2147490830" r:id="rId3"/>
    <p:sldLayoutId id="2147490829" r:id="rId4"/>
    <p:sldLayoutId id="2147490834" r:id="rId5"/>
    <p:sldLayoutId id="2147490833" r:id="rId6"/>
    <p:sldLayoutId id="2147490836" r:id="rId7"/>
    <p:sldLayoutId id="2147490835" r:id="rId8"/>
    <p:sldLayoutId id="2147490838" r:id="rId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457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85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2127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46175" indent="-2444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5B46A5A-7CCE-4DE3-8180-B6FB0A876B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2050" name="Title 10">
            <a:extLst>
              <a:ext uri="{FF2B5EF4-FFF2-40B4-BE49-F238E27FC236}">
                <a16:creationId xmlns:a16="http://schemas.microsoft.com/office/drawing/2014/main" id="{977FF500-F7D5-43EF-B607-D9EDED74DE0F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539642" indent="-539642" algn="ctr"/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   UHV-I</a:t>
            </a: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Session 14</a:t>
            </a: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Sum Up and Future Program</a:t>
            </a:r>
            <a:endParaRPr lang="en-GB" altLang="en-US" sz="25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50381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0">
            <a:extLst>
              <a:ext uri="{FF2B5EF4-FFF2-40B4-BE49-F238E27FC236}">
                <a16:creationId xmlns:a16="http://schemas.microsoft.com/office/drawing/2014/main" id="{72349EBC-BC68-4FF3-94EC-EA36AA78A9FE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xfrm>
            <a:off x="408511" y="0"/>
            <a:ext cx="11476556" cy="63247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539642" indent="-539642" algn="ctr"/>
            <a:r>
              <a:rPr lang="en-US" altLang="en-US" sz="5199">
                <a:latin typeface="Arial" panose="020B0604020202020204" pitchFamily="34" charset="0"/>
                <a:cs typeface="Arial" panose="020B0604020202020204" pitchFamily="34" charset="0"/>
              </a:rPr>
              <a:t>Program of Action</a:t>
            </a:r>
            <a:br>
              <a:rPr lang="en-GB" altLang="en-US" sz="3799">
                <a:latin typeface="Arial" panose="020B0604020202020204" pitchFamily="34" charset="0"/>
              </a:rPr>
            </a:br>
            <a:br>
              <a:rPr lang="en-GB" altLang="en-US" sz="3799">
                <a:latin typeface="Arial" panose="020B0604020202020204" pitchFamily="34" charset="0"/>
              </a:rPr>
            </a:br>
            <a:br>
              <a:rPr lang="en-GB" altLang="en-US" sz="3799">
                <a:latin typeface="Arial" panose="020B0604020202020204" pitchFamily="34" charset="0"/>
              </a:rPr>
            </a:br>
            <a:br>
              <a:rPr lang="en-GB" altLang="en-US" sz="3799">
                <a:latin typeface="Arial" panose="020B0604020202020204" pitchFamily="34" charset="0"/>
              </a:rPr>
            </a:br>
            <a:br>
              <a:rPr lang="en-GB" altLang="en-US" sz="3799">
                <a:latin typeface="Arial" panose="020B0604020202020204" pitchFamily="34" charset="0"/>
              </a:rPr>
            </a:br>
            <a:endParaRPr lang="en-GB" altLang="en-US" sz="3799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2">
            <a:extLst>
              <a:ext uri="{FF2B5EF4-FFF2-40B4-BE49-F238E27FC236}">
                <a16:creationId xmlns:a16="http://schemas.microsoft.com/office/drawing/2014/main" id="{5913A852-CCDC-4F6B-A8AB-0A7D5B4A38C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Program of Action (Individual)</a:t>
            </a:r>
            <a:endParaRPr lang="en-GB" alt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01E5AE7-933A-4643-82C5-6B4BCB5F50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IN" altLang="en-US" sz="2400" dirty="0">
                <a:solidFill>
                  <a:srgbClr val="000000"/>
                </a:solidFill>
              </a:rPr>
              <a:t>To </a:t>
            </a:r>
            <a:r>
              <a:rPr lang="en-IN" altLang="en-US" sz="2400" b="1" dirty="0">
                <a:solidFill>
                  <a:srgbClr val="000000"/>
                </a:solidFill>
              </a:rPr>
              <a:t>understand</a:t>
            </a:r>
            <a:r>
              <a:rPr lang="en-IN" altLang="en-US" sz="2400" dirty="0">
                <a:solidFill>
                  <a:srgbClr val="000000"/>
                </a:solidFill>
              </a:rPr>
              <a:t> harmony and to </a:t>
            </a:r>
            <a:r>
              <a:rPr lang="en-IN" altLang="en-US" sz="2400" b="1" dirty="0">
                <a:solidFill>
                  <a:srgbClr val="000000"/>
                </a:solidFill>
              </a:rPr>
              <a:t>live</a:t>
            </a:r>
            <a:r>
              <a:rPr lang="en-IN" altLang="en-US" sz="2400" dirty="0">
                <a:solidFill>
                  <a:srgbClr val="000000"/>
                </a:solidFill>
              </a:rPr>
              <a:t> in harmony </a:t>
            </a:r>
          </a:p>
          <a:p>
            <a:pPr>
              <a:buFont typeface="Symbol" panose="05050102010706020507" pitchFamily="18" charset="2"/>
              <a:buNone/>
            </a:pPr>
            <a:r>
              <a:rPr lang="en-IN" altLang="en-US" sz="2400" dirty="0">
                <a:solidFill>
                  <a:srgbClr val="000000"/>
                </a:solidFill>
              </a:rPr>
              <a:t>– at all levels of being (individual, family, society, nature/existence)</a:t>
            </a:r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r>
              <a:rPr lang="en-IN" dirty="0"/>
              <a:t>i.</a:t>
            </a:r>
            <a:r>
              <a:rPr lang="en-IN"/>
              <a:t>e., </a:t>
            </a:r>
            <a:r>
              <a:rPr lang="en-IN" dirty="0"/>
              <a:t>to develop a holistic, humane world-vision and the skills to live accordingly</a:t>
            </a:r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endParaRPr lang="en-IN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B2B3B21C-9F35-4506-A861-EB06560E3E1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Program of Action (at the level of Society)</a:t>
            </a:r>
            <a:endParaRPr lang="en-GB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066A0-1645-49E9-AF30-05F2B590A8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205" y="609459"/>
            <a:ext cx="12187592" cy="5943812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544037" indent="-544037">
              <a:buFont typeface="Calibri" pitchFamily="34" charset="0"/>
              <a:buAutoNum type="arabicPeriod"/>
              <a:defRPr/>
            </a:pPr>
            <a:r>
              <a:rPr dirty="0">
                <a:latin typeface="Arial" charset="0"/>
                <a:cs typeface="Arial" charset="0"/>
              </a:rPr>
              <a:t>People’s Education  Program : for adults</a:t>
            </a:r>
          </a:p>
          <a:p>
            <a:pPr marL="544037" indent="-544037">
              <a:buFont typeface="Calibri" pitchFamily="34" charset="0"/>
              <a:buAutoNum type="arabicPeriod"/>
              <a:defRPr/>
            </a:pPr>
            <a:endParaRPr dirty="0">
              <a:latin typeface="Arial" charset="0"/>
              <a:cs typeface="Arial" charset="0"/>
            </a:endParaRPr>
          </a:p>
          <a:p>
            <a:pPr marL="544037" indent="-544037">
              <a:buFont typeface="Calibri" pitchFamily="34" charset="0"/>
              <a:buAutoNum type="arabicPeriod"/>
              <a:defRPr/>
            </a:pPr>
            <a:endParaRPr dirty="0">
              <a:latin typeface="Arial" charset="0"/>
              <a:cs typeface="Arial" charset="0"/>
            </a:endParaRPr>
          </a:p>
          <a:p>
            <a:pPr marL="544037" indent="-544037">
              <a:buFont typeface="Calibri" pitchFamily="34" charset="0"/>
              <a:buAutoNum type="arabicPeriod"/>
              <a:defRPr/>
            </a:pPr>
            <a:endParaRPr lang="en-GB" dirty="0">
              <a:latin typeface="Arial" charset="0"/>
              <a:cs typeface="Arial" charset="0"/>
            </a:endParaRPr>
          </a:p>
          <a:p>
            <a:pPr marL="544037" indent="-544037">
              <a:buFont typeface="Calibri" pitchFamily="34" charset="0"/>
              <a:buAutoNum type="arabicPeriod"/>
              <a:defRPr/>
            </a:pPr>
            <a:endParaRPr dirty="0">
              <a:latin typeface="Arial" charset="0"/>
              <a:cs typeface="Arial" charset="0"/>
            </a:endParaRPr>
          </a:p>
          <a:p>
            <a:pPr marL="544037" indent="-544037">
              <a:buFont typeface="Calibri" pitchFamily="34" charset="0"/>
              <a:buAutoNum type="arabicPeriod"/>
              <a:defRPr/>
            </a:pPr>
            <a:r>
              <a:rPr dirty="0">
                <a:latin typeface="Arial" charset="0"/>
                <a:cs typeface="Arial" charset="0"/>
              </a:rPr>
              <a:t>Education-</a:t>
            </a:r>
            <a:r>
              <a:rPr i="1" dirty="0" err="1">
                <a:latin typeface="Arial" charset="0"/>
                <a:cs typeface="Arial" charset="0"/>
              </a:rPr>
              <a:t>Sanskar</a:t>
            </a:r>
            <a:r>
              <a:rPr dirty="0">
                <a:latin typeface="Arial" charset="0"/>
                <a:cs typeface="Arial" charset="0"/>
              </a:rPr>
              <a:t> Program : for children</a:t>
            </a:r>
            <a:endParaRPr lang="en-GB" dirty="0">
              <a:latin typeface="Arial" charset="0"/>
              <a:cs typeface="Arial" charset="0"/>
            </a:endParaRPr>
          </a:p>
          <a:p>
            <a:pPr marL="544037" indent="-544037">
              <a:buFont typeface="Calibri" pitchFamily="34" charset="0"/>
              <a:buAutoNum type="arabicPeriod"/>
              <a:defRPr/>
            </a:pPr>
            <a:endParaRPr dirty="0">
              <a:latin typeface="Arial" charset="0"/>
              <a:cs typeface="Arial" charset="0"/>
            </a:endParaRPr>
          </a:p>
          <a:p>
            <a:pPr marL="544037" indent="-544037">
              <a:buFont typeface="Calibri" pitchFamily="34" charset="0"/>
              <a:buAutoNum type="arabicPeriod"/>
              <a:defRPr/>
            </a:pPr>
            <a:endParaRPr dirty="0">
              <a:latin typeface="Arial" charset="0"/>
              <a:cs typeface="Arial" charset="0"/>
            </a:endParaRPr>
          </a:p>
          <a:p>
            <a:pPr marL="544037" indent="-544037">
              <a:buFont typeface="Calibri" pitchFamily="34" charset="0"/>
              <a:buAutoNum type="arabicPeriod"/>
              <a:defRPr/>
            </a:pPr>
            <a:endParaRPr dirty="0">
              <a:latin typeface="Arial" charset="0"/>
              <a:cs typeface="Arial" charset="0"/>
            </a:endParaRPr>
          </a:p>
          <a:p>
            <a:pPr marL="544037" indent="-544037">
              <a:buFont typeface="Calibri" pitchFamily="34" charset="0"/>
              <a:buAutoNum type="arabicPeriod"/>
              <a:defRPr/>
            </a:pPr>
            <a:endParaRPr lang="en-GB" dirty="0">
              <a:latin typeface="Arial" charset="0"/>
              <a:cs typeface="Arial" charset="0"/>
            </a:endParaRPr>
          </a:p>
          <a:p>
            <a:pPr marL="544037" indent="-544037">
              <a:buFont typeface="Calibri" pitchFamily="34" charset="0"/>
              <a:buAutoNum type="arabicPeriod"/>
              <a:defRPr/>
            </a:pPr>
            <a:r>
              <a:rPr lang="en-GB" dirty="0">
                <a:latin typeface="Arial" charset="0"/>
                <a:cs typeface="Arial" charset="0"/>
              </a:rPr>
              <a:t>Program for Humane Society</a:t>
            </a:r>
          </a:p>
          <a:p>
            <a:pPr marL="544037" indent="-544037">
              <a:buFont typeface="Calibri" pitchFamily="34" charset="0"/>
              <a:buAutoNum type="arabicPeriod"/>
              <a:defRPr/>
            </a:pPr>
            <a:endParaRPr lang="en-GB" dirty="0">
              <a:latin typeface="Arial" charset="0"/>
              <a:cs typeface="Arial" charset="0"/>
            </a:endParaRPr>
          </a:p>
          <a:p>
            <a:pPr marL="544037" indent="-544037">
              <a:buNone/>
              <a:defRPr/>
            </a:pPr>
            <a:endParaRPr lang="en-GB" dirty="0">
              <a:latin typeface="Arial" charset="0"/>
              <a:cs typeface="Arial" charset="0"/>
            </a:endParaRPr>
          </a:p>
          <a:p>
            <a:pPr marL="544037" indent="-544037">
              <a:buNone/>
              <a:defRPr/>
            </a:pPr>
            <a:endParaRPr lang="en-GB" dirty="0">
              <a:latin typeface="Arial" charset="0"/>
              <a:cs typeface="Arial" charset="0"/>
            </a:endParaRPr>
          </a:p>
          <a:p>
            <a:pPr marL="272019" indent="-272019">
              <a:buNone/>
              <a:defRPr/>
            </a:pPr>
            <a:r>
              <a:rPr dirty="0">
                <a:solidFill>
                  <a:schemeClr val="bg1"/>
                </a:solidFill>
              </a:rPr>
              <a:t>Just as a seed replicates itself, so the vision of an Undivided Society and Universal Human Order can be evidenced on this planet…</a:t>
            </a:r>
          </a:p>
          <a:p>
            <a:pPr marL="272019" indent="-272019">
              <a:buNone/>
              <a:defRPr/>
            </a:pPr>
            <a:endParaRPr lang="it-IT" sz="2400" dirty="0"/>
          </a:p>
          <a:p>
            <a:pPr marL="272019" indent="-272019">
              <a:buNone/>
              <a:defRPr/>
            </a:pPr>
            <a:r>
              <a:rPr lang="it-IT" sz="2400" dirty="0"/>
              <a:t>Family – Family cluster – Village – Village cluster ... State ... Nation ... World Family </a:t>
            </a:r>
          </a:p>
        </p:txBody>
      </p:sp>
      <p:grpSp>
        <p:nvGrpSpPr>
          <p:cNvPr id="2" name="Group 7">
            <a:extLst>
              <a:ext uri="{FF2B5EF4-FFF2-40B4-BE49-F238E27FC236}">
                <a16:creationId xmlns:a16="http://schemas.microsoft.com/office/drawing/2014/main" id="{4698054B-2298-49E0-8B54-E13069DA76F4}"/>
              </a:ext>
            </a:extLst>
          </p:cNvPr>
          <p:cNvGrpSpPr>
            <a:grpSpLocks/>
          </p:cNvGrpSpPr>
          <p:nvPr/>
        </p:nvGrpSpPr>
        <p:grpSpPr bwMode="auto">
          <a:xfrm>
            <a:off x="3862112" y="990371"/>
            <a:ext cx="8226109" cy="1199872"/>
            <a:chOff x="2743200" y="1066800"/>
            <a:chExt cx="6172200" cy="1200329"/>
          </a:xfrm>
        </p:grpSpPr>
        <p:sp>
          <p:nvSpPr>
            <p:cNvPr id="4" name="Down Arrow 3">
              <a:extLst>
                <a:ext uri="{FF2B5EF4-FFF2-40B4-BE49-F238E27FC236}">
                  <a16:creationId xmlns:a16="http://schemas.microsoft.com/office/drawing/2014/main" id="{C34451A1-7C80-4160-BB40-689FDA7B0DBD}"/>
                </a:ext>
              </a:extLst>
            </p:cNvPr>
            <p:cNvSpPr/>
            <p:nvPr/>
          </p:nvSpPr>
          <p:spPr>
            <a:xfrm>
              <a:off x="2743200" y="1143011"/>
              <a:ext cx="228644" cy="990748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2303" name="TextBox 5">
              <a:extLst>
                <a:ext uri="{FF2B5EF4-FFF2-40B4-BE49-F238E27FC236}">
                  <a16:creationId xmlns:a16="http://schemas.microsoft.com/office/drawing/2014/main" id="{D6612077-008F-43F1-B29A-0CD1E0ECAE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8000" y="1066800"/>
              <a:ext cx="586740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/>
                <a:t>People with Right Understanding &amp; Right Feelings</a:t>
              </a:r>
            </a:p>
            <a:p>
              <a:pPr eaLnBrk="1" hangingPunct="1">
                <a:buFontTx/>
                <a:buChar char="-"/>
              </a:pPr>
              <a:r>
                <a:rPr lang="en-US" altLang="en-US"/>
                <a:t> Parents	- Policy Makers</a:t>
              </a:r>
            </a:p>
            <a:p>
              <a:pPr eaLnBrk="1" hangingPunct="1">
                <a:buFontTx/>
                <a:buChar char="-"/>
              </a:pPr>
              <a:r>
                <a:rPr lang="en-US" altLang="en-US"/>
                <a:t>Teachers	…</a:t>
              </a:r>
            </a:p>
            <a:p>
              <a:pPr eaLnBrk="1" hangingPunct="1"/>
              <a:endParaRPr lang="en-GB" altLang="en-US"/>
            </a:p>
          </p:txBody>
        </p:sp>
      </p:grpSp>
      <p:grpSp>
        <p:nvGrpSpPr>
          <p:cNvPr id="6" name="Group 8">
            <a:extLst>
              <a:ext uri="{FF2B5EF4-FFF2-40B4-BE49-F238E27FC236}">
                <a16:creationId xmlns:a16="http://schemas.microsoft.com/office/drawing/2014/main" id="{7479863E-9DD3-415B-A853-B0BFE64273C4}"/>
              </a:ext>
            </a:extLst>
          </p:cNvPr>
          <p:cNvGrpSpPr>
            <a:grpSpLocks/>
          </p:cNvGrpSpPr>
          <p:nvPr/>
        </p:nvGrpSpPr>
        <p:grpSpPr bwMode="auto">
          <a:xfrm>
            <a:off x="3862112" y="2666382"/>
            <a:ext cx="8226109" cy="1028462"/>
            <a:chOff x="2743200" y="2706469"/>
            <a:chExt cx="6172200" cy="1027331"/>
          </a:xfrm>
        </p:grpSpPr>
        <p:sp>
          <p:nvSpPr>
            <p:cNvPr id="5" name="Down Arrow 4">
              <a:extLst>
                <a:ext uri="{FF2B5EF4-FFF2-40B4-BE49-F238E27FC236}">
                  <a16:creationId xmlns:a16="http://schemas.microsoft.com/office/drawing/2014/main" id="{6081F6C5-2313-4D7A-8B0A-CE771B94E549}"/>
                </a:ext>
              </a:extLst>
            </p:cNvPr>
            <p:cNvSpPr/>
            <p:nvPr/>
          </p:nvSpPr>
          <p:spPr>
            <a:xfrm>
              <a:off x="2743200" y="2742933"/>
              <a:ext cx="228644" cy="990867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2301" name="TextBox 6">
              <a:extLst>
                <a:ext uri="{FF2B5EF4-FFF2-40B4-BE49-F238E27FC236}">
                  <a16:creationId xmlns:a16="http://schemas.microsoft.com/office/drawing/2014/main" id="{D72B5434-8FCB-4C6F-A614-BC963B5FF8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8000" y="2706469"/>
              <a:ext cx="586740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/>
                <a:t>People with Right Understanding &amp; Right Feelings</a:t>
              </a:r>
            </a:p>
            <a:p>
              <a:pPr eaLnBrk="1" hangingPunct="1"/>
              <a:r>
                <a:rPr lang="en-US" altLang="en-US"/>
                <a:t>- People with definite Human conduct, the competence to participate  in Universal Human Order</a:t>
              </a:r>
              <a:endParaRPr lang="en-GB" alt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CB62DE4-04E0-40EE-B843-B91158BB2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357" y="1060204"/>
            <a:ext cx="3453601" cy="94117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766" tIns="54384" rIns="108766" bIns="5438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10 yrs 		  1</a:t>
            </a:r>
          </a:p>
          <a:p>
            <a:pPr eaLnBrk="1" hangingPunct="1"/>
            <a:r>
              <a:rPr lang="en-US" altLang="en-US"/>
              <a:t>Next 10 yrs	10</a:t>
            </a:r>
          </a:p>
          <a:p>
            <a:pPr eaLnBrk="1" hangingPunct="1"/>
            <a:r>
              <a:rPr lang="en-US" altLang="en-US"/>
              <a:t>100 yrs	           1000 cr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996271-63AA-4DE4-A087-085626D26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357" y="2769547"/>
            <a:ext cx="3453601" cy="38726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766" tIns="54384" rIns="108766" bIns="5438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20-50 yrs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1B9632-BA0C-4D9B-9F95-7B756A5E6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357" y="4267800"/>
            <a:ext cx="3453601" cy="38726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766" tIns="54384" rIns="108766" bIns="5438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10-20 yrs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9F1922-A905-461A-BF33-E8DF323BF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2786" y="3480017"/>
            <a:ext cx="3807214" cy="93958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766" tIns="54384" rIns="108766" bIns="54384">
            <a:spAutoFit/>
          </a:bodyPr>
          <a:lstStyle>
            <a:lvl1pPr marL="539750" indent="-539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cs typeface="Arial" panose="020B0604020202020204" pitchFamily="34" charset="0"/>
                <a:sym typeface="Wingdings" panose="05000000000000000000" pitchFamily="2" charset="2"/>
              </a:rPr>
              <a:t>Courses in Academic Curriculum</a:t>
            </a:r>
          </a:p>
          <a:p>
            <a:pPr eaLnBrk="1" hangingPunct="1"/>
            <a:r>
              <a:rPr lang="en-US" altLang="en-US" dirty="0">
                <a:cs typeface="Arial" panose="020B0604020202020204" pitchFamily="34" charset="0"/>
                <a:sym typeface="Wingdings" panose="05000000000000000000" pitchFamily="2" charset="2"/>
              </a:rPr>
              <a:t>Socially Relevant Projects</a:t>
            </a:r>
            <a:endParaRPr lang="en-US" altLang="en-US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en-US" dirty="0">
                <a:cs typeface="Arial" panose="020B0604020202020204" pitchFamily="34" charset="0"/>
                <a:sym typeface="Wingdings" panose="05000000000000000000" pitchFamily="2" charset="2"/>
              </a:rPr>
              <a:t>Conducive Environment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9C33F8A9-D6EC-441E-AD93-EADD52583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8418" y="4132576"/>
            <a:ext cx="2846486" cy="38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66" tIns="54384" rIns="108766" bIns="5438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Fulfilment of Human Goal</a:t>
            </a:r>
            <a:endParaRPr lang="en-GB" alt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8FADA75-8BCB-4B64-A78D-C3330910F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46" y="4476984"/>
            <a:ext cx="7259545" cy="100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4" grpId="1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161C219A-8EBA-4FE5-8C09-9AC9204C0C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Next Steps</a:t>
            </a:r>
            <a:endParaRPr lang="en-I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2E73CD-628D-4C08-B7DF-B394FB68DD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Font typeface="Symbol" pitchFamily="18" charset="2"/>
              <a:buNone/>
              <a:defRPr/>
            </a:pPr>
            <a:r>
              <a:rPr lang="en-IN" dirty="0"/>
              <a:t>UHV-I will be followed with regular meetings with your faculty mentor and your student buddy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IN" dirty="0"/>
          </a:p>
          <a:p>
            <a:pPr marL="0" indent="0">
              <a:buFont typeface="Symbol" pitchFamily="18" charset="2"/>
              <a:buNone/>
              <a:defRPr/>
            </a:pPr>
            <a:r>
              <a:rPr lang="en-IN" dirty="0"/>
              <a:t>You can also do your internship in social organisations and volunteer for the efforts for society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IN" dirty="0"/>
          </a:p>
          <a:p>
            <a:pPr marL="0" indent="0">
              <a:buFont typeface="Symbol" pitchFamily="18" charset="2"/>
              <a:buNone/>
              <a:defRPr/>
            </a:pPr>
            <a:r>
              <a:rPr lang="en-IN" dirty="0"/>
              <a:t>This will help in the development in the state as well as the Nation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IN" dirty="0"/>
          </a:p>
          <a:p>
            <a:pPr marL="0" indent="0">
              <a:buFont typeface="Symbol" pitchFamily="18" charset="2"/>
              <a:buNone/>
              <a:defRPr/>
            </a:pPr>
            <a:r>
              <a:rPr lang="en-IN" dirty="0"/>
              <a:t>Next semester or next year, a full one-semester UHV course will be offered with detailed inputs</a:t>
            </a:r>
          </a:p>
          <a:p>
            <a:pPr marL="0" indent="0">
              <a:buFont typeface="Symbol" pitchFamily="18" charset="2"/>
              <a:buNone/>
              <a:defRPr/>
            </a:pPr>
            <a:r>
              <a:rPr lang="en-IN" dirty="0"/>
              <a:t>It is called UHV-II: A Foundation Course in Universal Human Values and Professional Ethics (aka Understanding Harmony and Ethical Human Conduct)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IN" dirty="0"/>
          </a:p>
          <a:p>
            <a:pPr marL="0" indent="0">
              <a:buFont typeface="Symbol" pitchFamily="18" charset="2"/>
              <a:buNone/>
              <a:defRPr/>
            </a:pPr>
            <a:r>
              <a:rPr lang="en-IN" dirty="0"/>
              <a:t>It is the next step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en-IN" altLang="en-US" sz="1800" dirty="0">
                <a:solidFill>
                  <a:srgbClr val="000000"/>
                </a:solidFill>
              </a:rPr>
              <a:t>To </a:t>
            </a:r>
            <a:r>
              <a:rPr lang="en-IN" altLang="en-US" sz="1800" b="1" dirty="0">
                <a:solidFill>
                  <a:srgbClr val="000000"/>
                </a:solidFill>
              </a:rPr>
              <a:t>understand</a:t>
            </a:r>
            <a:r>
              <a:rPr lang="en-IN" altLang="en-US" sz="1800" dirty="0">
                <a:solidFill>
                  <a:srgbClr val="000000"/>
                </a:solidFill>
              </a:rPr>
              <a:t> harmony and to </a:t>
            </a:r>
            <a:r>
              <a:rPr lang="en-IN" altLang="en-US" sz="1800" b="1" dirty="0">
                <a:solidFill>
                  <a:srgbClr val="000000"/>
                </a:solidFill>
              </a:rPr>
              <a:t>live</a:t>
            </a:r>
            <a:r>
              <a:rPr lang="en-IN" altLang="en-US" sz="1800" dirty="0">
                <a:solidFill>
                  <a:srgbClr val="000000"/>
                </a:solidFill>
              </a:rPr>
              <a:t> in harmony 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en-IN" altLang="en-US" sz="1800" dirty="0">
                <a:solidFill>
                  <a:srgbClr val="000000"/>
                </a:solidFill>
              </a:rPr>
              <a:t>– at all levels of being (individual, family, society, nature/existence)</a:t>
            </a:r>
          </a:p>
          <a:p>
            <a:pPr marL="228600" lvl="1" indent="0">
              <a:buFont typeface="Wingdings" pitchFamily="2" charset="2"/>
              <a:buNone/>
              <a:defRPr/>
            </a:pPr>
            <a:r>
              <a:rPr lang="en-IN" dirty="0"/>
              <a:t>i.e. to develop a holistic, humane world-vision and the skills to live accordingly</a:t>
            </a:r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r>
              <a:rPr lang="en-IN" dirty="0"/>
              <a:t>Best Wishes!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0">
            <a:extLst>
              <a:ext uri="{FF2B5EF4-FFF2-40B4-BE49-F238E27FC236}">
                <a16:creationId xmlns:a16="http://schemas.microsoft.com/office/drawing/2014/main" id="{4FAD16B1-B8B8-4D43-A589-4ACEA940012A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xfrm>
            <a:off x="1828800" y="0"/>
            <a:ext cx="8610600" cy="6324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marL="457200" indent="-457200" algn="ctr"/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Home Assignment</a:t>
            </a: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31BA1984-81BB-4FBC-9349-94420E96823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Prepare your Self Evaluation (3-5 minutes each)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18B0A2-5570-4090-84EA-F1100C80A7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None/>
              <a:defRPr/>
            </a:pPr>
            <a:r>
              <a:rPr lang="en-IN" dirty="0"/>
              <a:t>In the next session, some of you will be requested to share</a:t>
            </a:r>
          </a:p>
          <a:p>
            <a:pPr marL="457200" indent="-457200">
              <a:buNone/>
              <a:defRPr/>
            </a:pPr>
            <a:endParaRPr dirty="0"/>
          </a:p>
          <a:p>
            <a:pPr marL="457200" indent="-457200">
              <a:buNone/>
              <a:defRPr/>
            </a:pPr>
            <a:r>
              <a:rPr dirty="0"/>
              <a:t>1. Your brief </a:t>
            </a:r>
            <a:r>
              <a:rPr b="1" dirty="0"/>
              <a:t>introduction</a:t>
            </a:r>
            <a:r>
              <a:rPr dirty="0"/>
              <a:t> (30 sec)</a:t>
            </a:r>
          </a:p>
          <a:p>
            <a:pPr marL="457200" indent="-457200">
              <a:buNone/>
              <a:defRPr/>
            </a:pPr>
            <a:endParaRPr dirty="0"/>
          </a:p>
          <a:p>
            <a:pPr>
              <a:buFont typeface="Symbol" pitchFamily="18" charset="2"/>
              <a:buNone/>
              <a:defRPr/>
            </a:pPr>
            <a:r>
              <a:rPr dirty="0"/>
              <a:t>2. Your </a:t>
            </a:r>
            <a:r>
              <a:rPr b="1" dirty="0"/>
              <a:t>key learning</a:t>
            </a:r>
            <a:r>
              <a:rPr dirty="0"/>
              <a:t> from this UHV orientation (3-4 min)</a:t>
            </a:r>
          </a:p>
          <a:p>
            <a:pPr>
              <a:buFont typeface="Symbol" pitchFamily="18" charset="2"/>
              <a:buNone/>
              <a:defRPr/>
            </a:pPr>
            <a:r>
              <a:rPr dirty="0"/>
              <a:t>		- Three key proposals you could verify, experiment 						  	   (share a relevant incident)</a:t>
            </a:r>
          </a:p>
          <a:p>
            <a:pPr>
              <a:buFont typeface="Symbol" pitchFamily="18" charset="2"/>
              <a:buNone/>
              <a:defRPr/>
            </a:pPr>
            <a:r>
              <a:rPr dirty="0"/>
              <a:t>		- Thoughts before and thoughts now</a:t>
            </a:r>
          </a:p>
          <a:p>
            <a:pPr>
              <a:buFont typeface="Symbol" pitchFamily="18" charset="2"/>
              <a:buNone/>
              <a:defRPr/>
            </a:pPr>
            <a:r>
              <a:rPr dirty="0"/>
              <a:t>		   (about happiness, prosperity, excellence, competition etc.)</a:t>
            </a:r>
          </a:p>
          <a:p>
            <a:pPr>
              <a:buFont typeface="Symbol" pitchFamily="18" charset="2"/>
              <a:buNone/>
              <a:defRPr/>
            </a:pPr>
            <a:endParaRPr dirty="0"/>
          </a:p>
          <a:p>
            <a:pPr>
              <a:buFont typeface="Symbol" pitchFamily="18" charset="2"/>
              <a:buNone/>
              <a:defRPr/>
            </a:pPr>
            <a:r>
              <a:rPr dirty="0"/>
              <a:t>3. Your </a:t>
            </a:r>
            <a:r>
              <a:rPr b="1" dirty="0"/>
              <a:t>commitment</a:t>
            </a:r>
            <a:r>
              <a:rPr dirty="0"/>
              <a:t> – Specific future plans related to UHV (30 sec)</a:t>
            </a:r>
          </a:p>
          <a:p>
            <a:pPr>
              <a:buFont typeface="Symbol" pitchFamily="18" charset="2"/>
              <a:buNone/>
              <a:defRPr/>
            </a:pPr>
            <a:endParaRPr lang="en-IN" dirty="0">
              <a:solidFill>
                <a:srgbClr val="FF0000"/>
              </a:solidFill>
            </a:endParaRPr>
          </a:p>
          <a:p>
            <a:pPr>
              <a:buFont typeface="Symbol" pitchFamily="18" charset="2"/>
              <a:buNone/>
              <a:defRPr/>
            </a:pPr>
            <a:endParaRPr dirty="0">
              <a:solidFill>
                <a:srgbClr val="FF0000"/>
              </a:solidFill>
            </a:endParaRPr>
          </a:p>
          <a:p>
            <a:pPr>
              <a:buFont typeface="Symbol" pitchFamily="18" charset="2"/>
              <a:buNone/>
              <a:defRPr/>
            </a:pPr>
            <a:r>
              <a:rPr dirty="0">
                <a:solidFill>
                  <a:srgbClr val="1E00AA"/>
                </a:solidFill>
              </a:rPr>
              <a:t>You will need to be mindful of the time (3-5 minutes)</a:t>
            </a:r>
          </a:p>
          <a:p>
            <a:pPr>
              <a:buFont typeface="Symbol" pitchFamily="18" charset="2"/>
              <a:buNone/>
              <a:defRPr/>
            </a:pPr>
            <a:r>
              <a:rPr lang="en-IN" dirty="0">
                <a:solidFill>
                  <a:srgbClr val="1E00AA"/>
                </a:solidFill>
              </a:rPr>
              <a:t>And also stick to the 3 points, above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240B72F-6CD2-4136-ABC3-6D3E39D074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2050" name="Title 10">
            <a:extLst>
              <a:ext uri="{FF2B5EF4-FFF2-40B4-BE49-F238E27FC236}">
                <a16:creationId xmlns:a16="http://schemas.microsoft.com/office/drawing/2014/main" id="{977FF500-F7D5-43EF-B607-D9EDED74DE0F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539642" indent="-539642" algn="ctr"/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  <a:endParaRPr lang="en-GB" altLang="en-US" sz="25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94DE3B64-1515-4914-8123-095287B9E7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25" tIns="54412" rIns="108825" bIns="54412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Value</a:t>
            </a:r>
          </a:p>
        </p:txBody>
      </p:sp>
      <p:sp>
        <p:nvSpPr>
          <p:cNvPr id="21507" name="TextBox 2">
            <a:extLst>
              <a:ext uri="{FF2B5EF4-FFF2-40B4-BE49-F238E27FC236}">
                <a16:creationId xmlns:a16="http://schemas.microsoft.com/office/drawing/2014/main" id="{61C32542-AA51-4CC9-9A59-556856DBB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782" y="533277"/>
            <a:ext cx="11679709" cy="669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Symbol" panose="05050102010706020507" pitchFamily="18" charset="2"/>
              <a:buNone/>
            </a:pPr>
            <a:r>
              <a:rPr lang="en-IN" altLang="en-US" sz="2400" b="1"/>
              <a:t>Value of a unit is its participation in the larger order </a:t>
            </a:r>
          </a:p>
          <a:p>
            <a:pPr>
              <a:buFont typeface="Symbol" panose="05050102010706020507" pitchFamily="18" charset="2"/>
              <a:buNone/>
            </a:pPr>
            <a:r>
              <a:rPr lang="en-IN" altLang="en-US" sz="2400"/>
              <a:t>(larger order = larger, harmonious system)</a:t>
            </a:r>
          </a:p>
          <a:p>
            <a:pPr>
              <a:buFont typeface="Symbol" panose="05050102010706020507" pitchFamily="18" charset="2"/>
              <a:buNone/>
            </a:pPr>
            <a:r>
              <a:rPr lang="en-IN" altLang="en-US" sz="2400"/>
              <a:t>	e.g. Value of pen is that it helps to write </a:t>
            </a:r>
          </a:p>
          <a:p>
            <a:pPr>
              <a:buFont typeface="Symbol" panose="05050102010706020507" pitchFamily="18" charset="2"/>
              <a:buNone/>
            </a:pPr>
            <a:r>
              <a:rPr lang="en-IN" altLang="en-US" sz="2400"/>
              <a:t>		(participation in education)</a:t>
            </a:r>
          </a:p>
          <a:p>
            <a:pPr>
              <a:buFont typeface="Symbol" panose="05050102010706020507" pitchFamily="18" charset="2"/>
              <a:buNone/>
            </a:pPr>
            <a:r>
              <a:rPr lang="en-IN" altLang="en-US" sz="2400"/>
              <a:t>       	       Value of water is that it quenches thirst </a:t>
            </a:r>
          </a:p>
          <a:p>
            <a:pPr>
              <a:buFont typeface="Symbol" panose="05050102010706020507" pitchFamily="18" charset="2"/>
              <a:buNone/>
            </a:pPr>
            <a:r>
              <a:rPr lang="en-IN" altLang="en-US" sz="2400"/>
              <a:t>		(participation in health)</a:t>
            </a:r>
          </a:p>
          <a:p>
            <a:endParaRPr lang="en-IN" altLang="en-US" sz="2400"/>
          </a:p>
          <a:p>
            <a:r>
              <a:rPr lang="en-IN" altLang="en-US" sz="2400" b="1"/>
              <a:t>Similarly,</a:t>
            </a:r>
          </a:p>
          <a:p>
            <a:r>
              <a:rPr lang="en-IN" altLang="en-US" sz="2400"/>
              <a:t>Value of your activities (desire, thought, expectation..) is participation in the harmony within you (in the Self).</a:t>
            </a:r>
          </a:p>
          <a:p>
            <a:r>
              <a:rPr lang="en-IN" altLang="en-US" sz="2400"/>
              <a:t>Value of your body is participation in your activities as a human being.</a:t>
            </a:r>
          </a:p>
          <a:p>
            <a:r>
              <a:rPr lang="en-IN" altLang="en-US" sz="2400"/>
              <a:t>Your value in the family is your participation in the harmony in the family.</a:t>
            </a:r>
          </a:p>
          <a:p>
            <a:r>
              <a:rPr lang="en-IN" altLang="en-US" sz="2400"/>
              <a:t>Your value in the society is your participation in the harmony in the society.</a:t>
            </a:r>
          </a:p>
          <a:p>
            <a:r>
              <a:rPr lang="en-IN" altLang="en-US" sz="2400"/>
              <a:t>Your value in the nature is  your participation in the harmony in the nature.</a:t>
            </a:r>
          </a:p>
          <a:p>
            <a:r>
              <a:rPr lang="en-IN" altLang="en-US" sz="2400"/>
              <a:t>Your value in the existence is your participation in the co-existence.</a:t>
            </a:r>
          </a:p>
          <a:p>
            <a:endParaRPr lang="en-IN" altLang="en-US" sz="2400"/>
          </a:p>
          <a:p>
            <a:r>
              <a:rPr lang="en-IN" altLang="en-US" sz="2400" b="1"/>
              <a:t>In this workshop, we tried to explore the universal values of a human being.</a:t>
            </a:r>
          </a:p>
          <a:p>
            <a:endParaRPr lang="en-IN" altLang="en-US" sz="2400"/>
          </a:p>
        </p:txBody>
      </p:sp>
    </p:spTree>
    <p:extLst>
      <p:ext uri="{BB962C8B-B14F-4D97-AF65-F5344CB8AC3E}">
        <p14:creationId xmlns:p14="http://schemas.microsoft.com/office/powerpoint/2010/main" val="26688142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604E66B7-E6E9-4EA6-BA15-F2199AEE5FC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25" tIns="54412" rIns="108825" bIns="54412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Sum Up</a:t>
            </a:r>
            <a:endParaRPr lang="en-GB" alt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B41044B-8501-4EDD-A702-468717B4A39D}"/>
              </a:ext>
            </a:extLst>
          </p:cNvPr>
          <p:cNvGraphicFramePr>
            <a:graphicFrameLocks noGrp="1"/>
          </p:cNvGraphicFramePr>
          <p:nvPr/>
        </p:nvGraphicFramePr>
        <p:xfrm>
          <a:off x="2205" y="0"/>
          <a:ext cx="12187592" cy="7196062"/>
        </p:xfrm>
        <a:graphic>
          <a:graphicData uri="http://schemas.openxmlformats.org/drawingml/2006/table">
            <a:tbl>
              <a:tblPr/>
              <a:tblGrid>
                <a:gridCol w="2336259">
                  <a:extLst>
                    <a:ext uri="{9D8B030D-6E8A-4147-A177-3AD203B41FA5}">
                      <a16:colId xmlns:a16="http://schemas.microsoft.com/office/drawing/2014/main" val="2181971788"/>
                    </a:ext>
                  </a:extLst>
                </a:gridCol>
                <a:gridCol w="3758330">
                  <a:extLst>
                    <a:ext uri="{9D8B030D-6E8A-4147-A177-3AD203B41FA5}">
                      <a16:colId xmlns:a16="http://schemas.microsoft.com/office/drawing/2014/main" val="1849958526"/>
                    </a:ext>
                  </a:extLst>
                </a:gridCol>
                <a:gridCol w="6093003">
                  <a:extLst>
                    <a:ext uri="{9D8B030D-6E8A-4147-A177-3AD203B41FA5}">
                      <a16:colId xmlns:a16="http://schemas.microsoft.com/office/drawing/2014/main" val="2406864448"/>
                    </a:ext>
                  </a:extLst>
                </a:gridCol>
              </a:tblGrid>
              <a:tr h="701513"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Level. Name</a:t>
                      </a:r>
                      <a:endParaRPr kumimoji="0" lang="en-GB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Relationship</a:t>
                      </a:r>
                      <a:r>
                        <a:rPr kumimoji="0" lang="en-GB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Potential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Details</a:t>
                      </a:r>
                      <a:endParaRPr kumimoji="0" lang="en-GB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864755"/>
                  </a:ext>
                </a:extLst>
              </a:tr>
              <a:tr h="701513"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4b. Existence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CF6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Co-existence</a:t>
                      </a: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CF6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Co-existence </a:t>
                      </a:r>
                    </a:p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Potential for human being to realise</a:t>
                      </a: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C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911650"/>
                  </a:ext>
                </a:extLst>
              </a:tr>
              <a:tr h="1006242"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4a. Nature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6FA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Mutual Fulfillment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6FA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Harmony, Relationship</a:t>
                      </a:r>
                    </a:p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Potential for human being to be in harmony</a:t>
                      </a: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821291"/>
                  </a:ext>
                </a:extLst>
              </a:tr>
              <a:tr h="1341128"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Society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CF6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Right Understanding, Prosperity, Fearlessness (Trust),</a:t>
                      </a:r>
                    </a:p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Co-existence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CF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Human-Nature relationship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Potential, through participation of individuals and families in various societal systems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C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7598163"/>
                  </a:ext>
                </a:extLst>
              </a:tr>
              <a:tr h="1006242"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Family 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6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Feeling  of  co-existence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Trust, Respect … Love</a:t>
                      </a: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6FA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Human-Human relationship</a:t>
                      </a:r>
                    </a:p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I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Potential for right feeling in the Self – mutual happiness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115412"/>
                  </a:ext>
                </a:extLst>
              </a:tr>
              <a:tr h="701513"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1b. Individual Human Being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CF6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Co-existence of Self and Body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CF6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Self-Body relationship</a:t>
                      </a:r>
                    </a:p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Potential for feeling of self-regulation</a:t>
                      </a: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C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584427"/>
                  </a:ext>
                </a:extLst>
              </a:tr>
              <a:tr h="1737911"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1a. Self (I)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6FA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Continuous happiness  = happiness, peace, satisfaction, bliss</a:t>
                      </a: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6FA"/>
                    </a:solidFill>
                  </a:tcPr>
                </a:tc>
                <a:tc>
                  <a:txBody>
                    <a:bodyPr/>
                    <a:lstStyle>
                      <a:lvl1pPr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3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9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1087438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10874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Will to live with continuous happiness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Wingdings" panose="05000000000000000000" pitchFamily="2" charset="2"/>
                      </a:endParaRPr>
                    </a:p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Potential for right understanding, right feeling and right thought </a:t>
                      </a:r>
                    </a:p>
                    <a:p>
                      <a:pPr marL="0" marR="0" lvl="0" indent="0" algn="l" defTabSz="10874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 mutually fulfilling behavior and work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876" marR="12187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01036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D3D658D-FA7B-41A0-9505-48E13BD3B227}"/>
              </a:ext>
            </a:extLst>
          </p:cNvPr>
          <p:cNvSpPr/>
          <p:nvPr/>
        </p:nvSpPr>
        <p:spPr>
          <a:xfrm>
            <a:off x="2338464" y="1295100"/>
            <a:ext cx="3758330" cy="5334353"/>
          </a:xfrm>
          <a:prstGeom prst="roundRect">
            <a:avLst/>
          </a:prstGeom>
          <a:solidFill>
            <a:srgbClr val="FFFF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25" tIns="54412" rIns="108825" bIns="54412" anchor="ctr"/>
          <a:lstStyle/>
          <a:p>
            <a:pPr algn="ctr">
              <a:defRPr/>
            </a:pPr>
            <a:endParaRPr lang="en-IN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2BABE1-E625-4753-B1A7-89574C7605FA}"/>
              </a:ext>
            </a:extLst>
          </p:cNvPr>
          <p:cNvSpPr/>
          <p:nvPr/>
        </p:nvSpPr>
        <p:spPr>
          <a:xfrm>
            <a:off x="2440040" y="761823"/>
            <a:ext cx="2133106" cy="3809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25" tIns="54412" rIns="108825" bIns="54412"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EBF599-44D3-4C67-B51D-BD604DD83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511" y="6488198"/>
            <a:ext cx="2874298" cy="50947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25" tIns="54412" rIns="108825" bIns="544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IN" altLang="en-US" sz="2599" b="1"/>
              <a:t>Universal Values</a:t>
            </a:r>
          </a:p>
        </p:txBody>
      </p:sp>
    </p:spTree>
    <p:extLst>
      <p:ext uri="{BB962C8B-B14F-4D97-AF65-F5344CB8AC3E}">
        <p14:creationId xmlns:p14="http://schemas.microsoft.com/office/powerpoint/2010/main" val="31994066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4">
            <a:extLst>
              <a:ext uri="{FF2B5EF4-FFF2-40B4-BE49-F238E27FC236}">
                <a16:creationId xmlns:a16="http://schemas.microsoft.com/office/drawing/2014/main" id="{9A4BB01F-BEA5-4AB3-B52A-A0E9D42F32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09600" y="3900488"/>
            <a:ext cx="11049000" cy="10334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>
                <a:latin typeface="Arial" panose="020B0604020202020204" pitchFamily="34" charset="0"/>
              </a:rPr>
              <a:t>Hear from participants about their exploration from previous day(s)</a:t>
            </a:r>
          </a:p>
          <a:p>
            <a:r>
              <a:rPr lang="en-IN" altLang="en-US">
                <a:latin typeface="Arial" panose="020B0604020202020204" pitchFamily="34" charset="0"/>
              </a:rPr>
              <a:t>Q&amp;A</a:t>
            </a:r>
          </a:p>
          <a:p>
            <a:r>
              <a:rPr lang="en-IN" altLang="en-US">
                <a:latin typeface="Arial" panose="020B0604020202020204" pitchFamily="34" charset="0"/>
              </a:rPr>
              <a:t>Place some expected conclusions, find out if they also came to these/similar conclusions</a:t>
            </a:r>
          </a:p>
        </p:txBody>
      </p:sp>
      <p:sp>
        <p:nvSpPr>
          <p:cNvPr id="13315" name="Title 3">
            <a:extLst>
              <a:ext uri="{FF2B5EF4-FFF2-40B4-BE49-F238E27FC236}">
                <a16:creationId xmlns:a16="http://schemas.microsoft.com/office/drawing/2014/main" id="{8D20C97A-6A94-4A09-AC85-8E2ADC75575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09600" y="2286000"/>
            <a:ext cx="11049000" cy="1230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IN" altLang="en-US">
                <a:latin typeface="Arial" panose="020B0604020202020204" pitchFamily="34" charset="0"/>
              </a:rPr>
              <a:t>Interaction Before Main Session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6B3C6FE-1C98-418D-A72B-C2FD14B5EC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Home </a:t>
            </a:r>
            <a:r>
              <a:rPr lang="hi-IN" altLang="en-US"/>
              <a:t>Assignment</a:t>
            </a:r>
            <a:endParaRPr lang="en-US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4B4C0C-BE74-4A80-BC48-12BFC3D2A6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05" y="609459"/>
            <a:ext cx="12187592" cy="594381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IN" dirty="0">
                <a:solidFill>
                  <a:srgbClr val="FF0000"/>
                </a:solidFill>
              </a:rPr>
              <a:t>13.1. </a:t>
            </a:r>
            <a:r>
              <a:rPr lang="en-IN" dirty="0"/>
              <a:t>What are some of the activities, projects, etc. you can do to contribute to the harmony in nature? </a:t>
            </a:r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r>
              <a:rPr lang="en-IN" dirty="0"/>
              <a:t>We can see that global warming and resource depletion are two major problems of the current time. Find out</a:t>
            </a:r>
          </a:p>
          <a:p>
            <a:pPr marL="0" indent="0">
              <a:buNone/>
              <a:defRPr/>
            </a:pPr>
            <a:r>
              <a:rPr lang="en-IN" dirty="0"/>
              <a:t>- Are these natural occurrences or are they due to lack of right understanding in human being?</a:t>
            </a:r>
          </a:p>
          <a:p>
            <a:pPr marL="0" indent="0">
              <a:buNone/>
              <a:defRPr/>
            </a:pPr>
            <a:r>
              <a:rPr lang="en-IN" dirty="0"/>
              <a:t>- Do we, human beings, have a role to play in nature?</a:t>
            </a:r>
          </a:p>
          <a:p>
            <a:pPr marL="816161" lvl="2" indent="-272054">
              <a:buFont typeface="Arial" panose="020B0604020202020204" pitchFamily="34" charset="0"/>
              <a:buChar char="•"/>
              <a:defRPr/>
            </a:pPr>
            <a:r>
              <a:rPr lang="en-IN" sz="2200" dirty="0"/>
              <a:t>To further develop the harmony in nature (at least not to disturb the harmony in nature)</a:t>
            </a:r>
          </a:p>
          <a:p>
            <a:pPr marL="816161" lvl="2" indent="-272054">
              <a:buFont typeface="Arial" panose="020B0604020202020204" pitchFamily="34" charset="0"/>
              <a:buChar char="•"/>
              <a:defRPr/>
            </a:pPr>
            <a:r>
              <a:rPr lang="en-IN" sz="2200" dirty="0"/>
              <a:t>To make right utilisation of the physical facility (after all it comes from the rest of nature)</a:t>
            </a:r>
          </a:p>
          <a:p>
            <a:pPr marL="816161" lvl="2" indent="-272054">
              <a:buFont typeface="Arial" panose="020B0604020202020204" pitchFamily="34" charset="0"/>
              <a:buChar char="•"/>
              <a:defRPr/>
            </a:pPr>
            <a:r>
              <a:rPr lang="en-IN" sz="2200" dirty="0"/>
              <a:t>To evolve a way of living in harmony with nature</a:t>
            </a:r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DBD9A9B-1034-4BC7-B137-84643E5E58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2050" name="Title 10">
            <a:extLst>
              <a:ext uri="{FF2B5EF4-FFF2-40B4-BE49-F238E27FC236}">
                <a16:creationId xmlns:a16="http://schemas.microsoft.com/office/drawing/2014/main" id="{977FF500-F7D5-43EF-B607-D9EDED74DE0F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539642" indent="-539642" algn="ctr"/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   UHV-I</a:t>
            </a: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Session 14</a:t>
            </a: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Sum Up and Future Program</a:t>
            </a:r>
            <a:endParaRPr lang="en-GB" altLang="en-US" sz="25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54175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4">
            <a:extLst>
              <a:ext uri="{FF2B5EF4-FFF2-40B4-BE49-F238E27FC236}">
                <a16:creationId xmlns:a16="http://schemas.microsoft.com/office/drawing/2014/main" id="{2AC409D3-10A5-4ED2-813F-A1CA129B3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125" y="0"/>
            <a:ext cx="3165475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15">
            <a:extLst>
              <a:ext uri="{FF2B5EF4-FFF2-40B4-BE49-F238E27FC236}">
                <a16:creationId xmlns:a16="http://schemas.microsoft.com/office/drawing/2014/main" id="{9F1EE85D-0E10-401D-8F32-F36A52F524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4800600"/>
            <a:ext cx="4643437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16">
            <a:extLst>
              <a:ext uri="{FF2B5EF4-FFF2-40B4-BE49-F238E27FC236}">
                <a16:creationId xmlns:a16="http://schemas.microsoft.com/office/drawing/2014/main" id="{0747FC05-CEBC-4F3F-9664-E27A9B515C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2438400"/>
            <a:ext cx="4259262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Curved Right Arrow 18">
            <a:extLst>
              <a:ext uri="{FF2B5EF4-FFF2-40B4-BE49-F238E27FC236}">
                <a16:creationId xmlns:a16="http://schemas.microsoft.com/office/drawing/2014/main" id="{86586A26-AE13-46CB-AC82-5DD0199C36BD}"/>
              </a:ext>
            </a:extLst>
          </p:cNvPr>
          <p:cNvSpPr/>
          <p:nvPr/>
        </p:nvSpPr>
        <p:spPr bwMode="auto">
          <a:xfrm rot="10800000" flipH="1">
            <a:off x="7620000" y="762000"/>
            <a:ext cx="773113" cy="1676400"/>
          </a:xfrm>
          <a:prstGeom prst="curvedRightArrow">
            <a:avLst>
              <a:gd name="adj1" fmla="val 25000"/>
              <a:gd name="adj2" fmla="val 47836"/>
              <a:gd name="adj3" fmla="val 31440"/>
            </a:avLst>
          </a:prstGeom>
          <a:solidFill>
            <a:srgbClr val="FFC000"/>
          </a:solidFill>
          <a:ln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Curved Right Arrow 21">
            <a:extLst>
              <a:ext uri="{FF2B5EF4-FFF2-40B4-BE49-F238E27FC236}">
                <a16:creationId xmlns:a16="http://schemas.microsoft.com/office/drawing/2014/main" id="{7D10CF90-D73A-47CC-8001-7747C95B42FE}"/>
              </a:ext>
            </a:extLst>
          </p:cNvPr>
          <p:cNvSpPr/>
          <p:nvPr/>
        </p:nvSpPr>
        <p:spPr bwMode="auto">
          <a:xfrm flipH="1">
            <a:off x="11347450" y="914400"/>
            <a:ext cx="774700" cy="1676400"/>
          </a:xfrm>
          <a:prstGeom prst="curvedRightArrow">
            <a:avLst>
              <a:gd name="adj1" fmla="val 25000"/>
              <a:gd name="adj2" fmla="val 47836"/>
              <a:gd name="adj3" fmla="val 31440"/>
            </a:avLst>
          </a:prstGeom>
          <a:solidFill>
            <a:srgbClr val="FFFF00"/>
          </a:solidFill>
          <a:ln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Curved Right Arrow 23">
            <a:extLst>
              <a:ext uri="{FF2B5EF4-FFF2-40B4-BE49-F238E27FC236}">
                <a16:creationId xmlns:a16="http://schemas.microsoft.com/office/drawing/2014/main" id="{88D003FC-219F-4310-91A3-9969E1EAC775}"/>
              </a:ext>
            </a:extLst>
          </p:cNvPr>
          <p:cNvSpPr/>
          <p:nvPr/>
        </p:nvSpPr>
        <p:spPr bwMode="auto">
          <a:xfrm rot="10800000" flipH="1">
            <a:off x="80963" y="3124200"/>
            <a:ext cx="774700" cy="1676400"/>
          </a:xfrm>
          <a:prstGeom prst="curvedRightArrow">
            <a:avLst>
              <a:gd name="adj1" fmla="val 25000"/>
              <a:gd name="adj2" fmla="val 47836"/>
              <a:gd name="adj3" fmla="val 31440"/>
            </a:avLst>
          </a:prstGeom>
          <a:solidFill>
            <a:schemeClr val="tx1"/>
          </a:solidFill>
          <a:ln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Curved Right Arrow 24">
            <a:extLst>
              <a:ext uri="{FF2B5EF4-FFF2-40B4-BE49-F238E27FC236}">
                <a16:creationId xmlns:a16="http://schemas.microsoft.com/office/drawing/2014/main" id="{1B23D682-A023-441B-A99D-5A4CF0A74A05}"/>
              </a:ext>
            </a:extLst>
          </p:cNvPr>
          <p:cNvSpPr/>
          <p:nvPr/>
        </p:nvSpPr>
        <p:spPr bwMode="auto">
          <a:xfrm flipH="1">
            <a:off x="3457575" y="3276600"/>
            <a:ext cx="773113" cy="1676400"/>
          </a:xfrm>
          <a:prstGeom prst="curvedRightArrow">
            <a:avLst>
              <a:gd name="adj1" fmla="val 25000"/>
              <a:gd name="adj2" fmla="val 47836"/>
              <a:gd name="adj3" fmla="val 31440"/>
            </a:avLst>
          </a:prstGeom>
          <a:solidFill>
            <a:schemeClr val="tx1">
              <a:lumMod val="65000"/>
              <a:lumOff val="35000"/>
            </a:schemeClr>
          </a:solidFill>
          <a:ln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537" name="Rectangle 15">
            <a:extLst>
              <a:ext uri="{FF2B5EF4-FFF2-40B4-BE49-F238E27FC236}">
                <a16:creationId xmlns:a16="http://schemas.microsoft.com/office/drawing/2014/main" id="{C45EC87C-A5BE-426A-9D02-B0929FBA2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8800" y="4319588"/>
            <a:ext cx="2667000" cy="2462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Symbol" panose="05050102010706020507" pitchFamily="18" charset="2"/>
              <a:buNone/>
            </a:pPr>
            <a:r>
              <a:rPr lang="en-GB" altLang="en-US" sz="2200" b="1">
                <a:solidFill>
                  <a:srgbClr val="000000"/>
                </a:solidFill>
              </a:rPr>
              <a:t>Human Education</a:t>
            </a:r>
          </a:p>
          <a:p>
            <a:pPr algn="ctr" eaLnBrk="1" hangingPunct="1">
              <a:buFont typeface="Symbol" panose="05050102010706020507" pitchFamily="18" charset="2"/>
              <a:buNone/>
            </a:pPr>
            <a:endParaRPr lang="en-GB" altLang="en-US" sz="2200" b="1">
              <a:solidFill>
                <a:srgbClr val="000000"/>
              </a:solidFill>
            </a:endParaRPr>
          </a:p>
          <a:p>
            <a:pPr algn="ctr" eaLnBrk="1" hangingPunct="1">
              <a:buFont typeface="Symbol" panose="05050102010706020507" pitchFamily="18" charset="2"/>
              <a:buNone/>
            </a:pPr>
            <a:r>
              <a:rPr lang="en-GB" altLang="en-US" sz="2200">
                <a:solidFill>
                  <a:srgbClr val="000000"/>
                </a:solidFill>
              </a:rPr>
              <a:t>Personal Transformation</a:t>
            </a:r>
          </a:p>
          <a:p>
            <a:pPr algn="ctr" eaLnBrk="1" hangingPunct="1">
              <a:buFont typeface="Symbol" panose="05050102010706020507" pitchFamily="18" charset="2"/>
              <a:buNone/>
            </a:pPr>
            <a:endParaRPr lang="en-GB" altLang="en-US" sz="2200">
              <a:solidFill>
                <a:srgbClr val="000000"/>
              </a:solidFill>
            </a:endParaRPr>
          </a:p>
          <a:p>
            <a:pPr algn="ctr" eaLnBrk="1" hangingPunct="1">
              <a:buFont typeface="Symbol" panose="05050102010706020507" pitchFamily="18" charset="2"/>
              <a:buNone/>
            </a:pPr>
            <a:r>
              <a:rPr lang="en-GB" altLang="en-US" sz="2200">
                <a:solidFill>
                  <a:srgbClr val="000000"/>
                </a:solidFill>
              </a:rPr>
              <a:t>Societal Transformation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537AE65-DA44-432F-BD9E-119068573971}"/>
              </a:ext>
            </a:extLst>
          </p:cNvPr>
          <p:cNvCxnSpPr/>
          <p:nvPr/>
        </p:nvCxnSpPr>
        <p:spPr>
          <a:xfrm>
            <a:off x="10744200" y="5692775"/>
            <a:ext cx="0" cy="327025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D55132E-EC9D-4515-89C4-6E74D029A764}"/>
              </a:ext>
            </a:extLst>
          </p:cNvPr>
          <p:cNvCxnSpPr/>
          <p:nvPr/>
        </p:nvCxnSpPr>
        <p:spPr>
          <a:xfrm>
            <a:off x="10744200" y="4724400"/>
            <a:ext cx="0" cy="327025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0" name="Rectangle 15">
            <a:extLst>
              <a:ext uri="{FF2B5EF4-FFF2-40B4-BE49-F238E27FC236}">
                <a16:creationId xmlns:a16="http://schemas.microsoft.com/office/drawing/2014/main" id="{B27A6287-1A6E-420E-8B2B-2109537AD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4" y="52388"/>
            <a:ext cx="7785101" cy="19389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2400" dirty="0"/>
              <a:t>We are responsible for the realization of the human goal</a:t>
            </a:r>
          </a:p>
          <a:p>
            <a:endParaRPr lang="en-US" sz="2400" dirty="0"/>
          </a:p>
          <a:p>
            <a:r>
              <a:rPr lang="en-US" sz="2400" dirty="0"/>
              <a:t>We need to understand and participate actively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In developing ourselves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In contributing to the development of society</a:t>
            </a:r>
          </a:p>
        </p:txBody>
      </p:sp>
      <p:sp>
        <p:nvSpPr>
          <p:cNvPr id="20" name="Up Arrow 5">
            <a:extLst>
              <a:ext uri="{FF2B5EF4-FFF2-40B4-BE49-F238E27FC236}">
                <a16:creationId xmlns:a16="http://schemas.microsoft.com/office/drawing/2014/main" id="{0211CE6F-1AD0-4C9B-BBE0-6BBC55D3A683}"/>
              </a:ext>
            </a:extLst>
          </p:cNvPr>
          <p:cNvSpPr/>
          <p:nvPr/>
        </p:nvSpPr>
        <p:spPr>
          <a:xfrm rot="3289481">
            <a:off x="5740400" y="2813050"/>
            <a:ext cx="838200" cy="2362200"/>
          </a:xfrm>
          <a:prstGeom prst="upArrow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1" name="Rectangle 8">
            <a:extLst>
              <a:ext uri="{FF2B5EF4-FFF2-40B4-BE49-F238E27FC236}">
                <a16:creationId xmlns:a16="http://schemas.microsoft.com/office/drawing/2014/main" id="{C06FBCD0-DC4D-463F-AB4C-1B7B153134E9}"/>
              </a:ext>
            </a:extLst>
          </p:cNvPr>
          <p:cNvSpPr>
            <a:spLocks noChangeArrowheads="1"/>
          </p:cNvSpPr>
          <p:nvPr/>
        </p:nvSpPr>
        <p:spPr bwMode="auto">
          <a:xfrm rot="-2145125">
            <a:off x="4476750" y="4308475"/>
            <a:ext cx="39052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</a:rPr>
              <a:t>Transformation</a:t>
            </a:r>
            <a:r>
              <a:rPr lang="en-US" altLang="en-US">
                <a:solidFill>
                  <a:srgbClr val="000000"/>
                </a:solidFill>
                <a:latin typeface="Kruti Dev 042" pitchFamily="2" charset="0"/>
              </a:rPr>
              <a:t>&amp;</a:t>
            </a:r>
            <a:r>
              <a:rPr lang="en-US" altLang="en-US">
                <a:solidFill>
                  <a:srgbClr val="000000"/>
                </a:solidFill>
              </a:rPr>
              <a:t> Progress</a:t>
            </a:r>
          </a:p>
          <a:p>
            <a:pPr algn="ctr" eaLnBrk="1" hangingPunct="1"/>
            <a:r>
              <a:rPr lang="en-US" altLang="en-US" sz="2400">
                <a:solidFill>
                  <a:srgbClr val="000000"/>
                </a:solidFill>
                <a:latin typeface="Kruti Dev 010" pitchFamily="2" charset="0"/>
              </a:rPr>
              <a:t>laØe.k&amp;fodkl</a:t>
            </a:r>
          </a:p>
        </p:txBody>
      </p:sp>
      <p:pic>
        <p:nvPicPr>
          <p:cNvPr id="22544" name="Picture 22">
            <a:extLst>
              <a:ext uri="{FF2B5EF4-FFF2-40B4-BE49-F238E27FC236}">
                <a16:creationId xmlns:a16="http://schemas.microsoft.com/office/drawing/2014/main" id="{18D0B078-3026-4CE6-8AEA-211FC8130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2640013"/>
            <a:ext cx="2886075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BEA82-0D63-4B13-9978-1274B7880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UHV-I: Our Journey to Understanding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9542FB-5421-4628-BA27-5012481D4F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IN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97A6844-C02B-4815-8018-417CE32FF27B}"/>
              </a:ext>
            </a:extLst>
          </p:cNvPr>
          <p:cNvGraphicFramePr>
            <a:graphicFrameLocks noGrp="1"/>
          </p:cNvGraphicFramePr>
          <p:nvPr/>
        </p:nvGraphicFramePr>
        <p:xfrm>
          <a:off x="31531" y="609600"/>
          <a:ext cx="12160470" cy="583876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340069">
                  <a:extLst>
                    <a:ext uri="{9D8B030D-6E8A-4147-A177-3AD203B41FA5}">
                      <a16:colId xmlns:a16="http://schemas.microsoft.com/office/drawing/2014/main" val="2690938495"/>
                    </a:ext>
                  </a:extLst>
                </a:gridCol>
                <a:gridCol w="7086600">
                  <a:extLst>
                    <a:ext uri="{9D8B030D-6E8A-4147-A177-3AD203B41FA5}">
                      <a16:colId xmlns:a16="http://schemas.microsoft.com/office/drawing/2014/main" val="864546670"/>
                    </a:ext>
                  </a:extLst>
                </a:gridCol>
                <a:gridCol w="3733801">
                  <a:extLst>
                    <a:ext uri="{9D8B030D-6E8A-4147-A177-3AD203B41FA5}">
                      <a16:colId xmlns:a16="http://schemas.microsoft.com/office/drawing/2014/main" val="214268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Underlying Reality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1673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Introduction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Welcome, course overview, </a:t>
                      </a: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getting to know each other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2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502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Exploring our aspirations and concerns</a:t>
                      </a:r>
                    </a:p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Planning for a fulfilling life by relating academic success, career… expectations of family, peers… to our basic aspiration…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Basic human aspiration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8280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Basic human aspiration and its fulfilment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Setting correct priorities in life</a:t>
                      </a:r>
                      <a:endParaRPr lang="en-US" sz="20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consciousness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333695"/>
                  </a:ext>
                </a:extLst>
              </a:tr>
              <a:tr h="46228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 for fulfilment of basic human aspiration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Shifting from excitement to happiness…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Understanding harmony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2281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Fulfilment of aspirations at individual level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Distinguishing between the needs of Self and Body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Harmony in human being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812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Resolution of concerns at individual level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Developing self-confidence, overcoming peer pressure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Harmony in the Self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354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Ensuring health holistically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Making a definite program </a:t>
                      </a: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health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Harmony between Self and Body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30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8883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BEA82-0D63-4B13-9978-1274B7880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UHV-I: Our Journey to Understanding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9542FB-5421-4628-BA27-5012481D4F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IN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97A6844-C02B-4815-8018-417CE32FF2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193217"/>
              </p:ext>
            </p:extLst>
          </p:nvPr>
        </p:nvGraphicFramePr>
        <p:xfrm>
          <a:off x="31531" y="609600"/>
          <a:ext cx="12160470" cy="600456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340069">
                  <a:extLst>
                    <a:ext uri="{9D8B030D-6E8A-4147-A177-3AD203B41FA5}">
                      <a16:colId xmlns:a16="http://schemas.microsoft.com/office/drawing/2014/main" val="2690938495"/>
                    </a:ext>
                  </a:extLst>
                </a:gridCol>
                <a:gridCol w="7086600">
                  <a:extLst>
                    <a:ext uri="{9D8B030D-6E8A-4147-A177-3AD203B41FA5}">
                      <a16:colId xmlns:a16="http://schemas.microsoft.com/office/drawing/2014/main" val="864546670"/>
                    </a:ext>
                  </a:extLst>
                </a:gridCol>
                <a:gridCol w="3733801">
                  <a:extLst>
                    <a:ext uri="{9D8B030D-6E8A-4147-A177-3AD203B41FA5}">
                      <a16:colId xmlns:a16="http://schemas.microsoft.com/office/drawing/2014/main" val="2142687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Underlying Reality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1673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Fulfilment in relationship – Trust</a:t>
                      </a:r>
                    </a:p>
                    <a:p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Resolving anger, irritation, fear…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Harmony in family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502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Fulfilment in relationship – Trust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Shifting from reaction to response in relationship…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Harmony in family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8280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Fulfilment in relationship – Respect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Shifting from differentiation to complementarity…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Harmony in family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333695"/>
                  </a:ext>
                </a:extLst>
              </a:tr>
              <a:tr h="46228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Fulfilment in relationship – Other Feelings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Shifting from competition to excellence, infatuation to love…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Harmony in family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2281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Understanding our role in society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Contributing towards fulfilment of a common human goal in the society (institution… state… nation… world)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Harmony in society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812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Understanding our role in nature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Contributing towards harmony in nature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Harmony in nature/existence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354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Sum up and Program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2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3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2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 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Sharing, self-evaluation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2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2064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7000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A2BE2-8BFE-4288-8121-EC4214CB1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Human Values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5FF4D7-3712-4569-AD2F-7C487C0A65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Human value is the participation of human being for the harmony in the larger order</a:t>
            </a:r>
          </a:p>
          <a:p>
            <a:pPr marL="0" indent="0">
              <a:buNone/>
            </a:pPr>
            <a:endParaRPr lang="en-US" dirty="0"/>
          </a:p>
          <a:p>
            <a:pPr>
              <a:buFontTx/>
              <a:buChar char="-"/>
            </a:pPr>
            <a:r>
              <a:rPr lang="en-US" dirty="0"/>
              <a:t>In the Self		- to develop the understanding of harmony (right understanding) and feeling of harmony (feeling of relationship, i.e., right feeling</a:t>
            </a:r>
            <a:r>
              <a:rPr lang="en-US" dirty="0">
                <a:sym typeface="Wingdings" panose="05000000000000000000" pitchFamily="2" charset="2"/>
              </a:rPr>
              <a:t>)  happiness</a:t>
            </a:r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r>
              <a:rPr lang="en-US" dirty="0"/>
              <a:t>With the Body	- to ensure health holistically, and ensure its right </a:t>
            </a:r>
            <a:r>
              <a:rPr lang="en-US" dirty="0" err="1"/>
              <a:t>utilisation</a:t>
            </a:r>
            <a:endParaRPr lang="en-US" dirty="0"/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r>
              <a:rPr lang="en-US" dirty="0"/>
              <a:t>In the family		- to share the feeling of harmony, and ensure prosperity</a:t>
            </a:r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r>
              <a:rPr lang="en-US" dirty="0"/>
              <a:t>in the society	- to participate in the harmony in the society</a:t>
            </a:r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r>
              <a:rPr lang="en-US" dirty="0"/>
              <a:t>in nature/existence	- to participate in the harmony in nature</a:t>
            </a:r>
          </a:p>
          <a:p>
            <a:pPr>
              <a:buFontTx/>
              <a:buChar char="-"/>
            </a:pPr>
            <a:endParaRPr lang="en-US" dirty="0"/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0900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C6E2B97B-659A-40A2-8929-54349B1237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Sum Up</a:t>
            </a:r>
            <a:endParaRPr lang="en-US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4C1605-64EE-4583-8E06-4D0D3C558C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05" y="609459"/>
            <a:ext cx="12187592" cy="5943812"/>
          </a:xfrm>
        </p:spPr>
        <p:txBody>
          <a:bodyPr>
            <a:normAutofit fontScale="92500"/>
          </a:bodyPr>
          <a:lstStyle/>
          <a:p>
            <a:pPr marL="0" indent="0">
              <a:buNone/>
              <a:defRPr/>
            </a:pPr>
            <a:r>
              <a:rPr lang="en-IN" dirty="0"/>
              <a:t>At the core of it</a:t>
            </a:r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r>
              <a:rPr lang="en-IN" dirty="0"/>
              <a:t>we want to be always happy and prosperous, </a:t>
            </a:r>
          </a:p>
          <a:p>
            <a:pPr marL="0" indent="0">
              <a:buNone/>
              <a:defRPr/>
            </a:pPr>
            <a:r>
              <a:rPr lang="en-IN" dirty="0"/>
              <a:t>we want to be healthy,</a:t>
            </a:r>
          </a:p>
          <a:p>
            <a:pPr marL="0" indent="0">
              <a:buNone/>
              <a:defRPr/>
            </a:pPr>
            <a:r>
              <a:rPr lang="en-IN" dirty="0"/>
              <a:t>we want to live in relationship in the family, with friends, in the institution…with every human being,</a:t>
            </a:r>
          </a:p>
          <a:p>
            <a:pPr marL="0" indent="0">
              <a:buNone/>
              <a:defRPr/>
            </a:pPr>
            <a:r>
              <a:rPr dirty="0"/>
              <a:t>we want to live in a just and equitable society and</a:t>
            </a:r>
          </a:p>
          <a:p>
            <a:pPr marL="0" indent="0">
              <a:buNone/>
              <a:defRPr/>
            </a:pPr>
            <a:r>
              <a:rPr dirty="0"/>
              <a:t>we want to have a conducive natural environment</a:t>
            </a:r>
          </a:p>
          <a:p>
            <a:pPr marL="0" indent="0" algn="ctr">
              <a:buNone/>
              <a:defRPr/>
            </a:pPr>
            <a:endParaRPr sz="1300" dirty="0"/>
          </a:p>
          <a:p>
            <a:pPr marL="0" indent="0" algn="ctr">
              <a:buNone/>
              <a:defRPr/>
            </a:pPr>
            <a:r>
              <a:rPr dirty="0">
                <a:solidFill>
                  <a:srgbClr val="FF0000"/>
                </a:solidFill>
              </a:rPr>
              <a:t>We also do not want problems</a:t>
            </a:r>
          </a:p>
          <a:p>
            <a:pPr marL="0" indent="0" algn="ctr">
              <a:buNone/>
              <a:defRPr/>
            </a:pPr>
            <a:endParaRPr sz="1300" dirty="0"/>
          </a:p>
          <a:p>
            <a:pPr marL="0" indent="0">
              <a:buNone/>
              <a:defRPr/>
            </a:pPr>
            <a:r>
              <a:rPr dirty="0"/>
              <a:t>For fulfilling our aspirations (and for resolving our problems), we have to understand, ensure the right feeling in ourself and participate in a meaningful manner in the larger systems in the family, society and nature</a:t>
            </a:r>
          </a:p>
          <a:p>
            <a:pPr marL="0" indent="0" algn="ctr">
              <a:buNone/>
              <a:defRPr/>
            </a:pPr>
            <a:endParaRPr sz="1300" dirty="0"/>
          </a:p>
          <a:p>
            <a:pPr marL="0" indent="0" algn="ctr">
              <a:buNone/>
              <a:defRPr/>
            </a:pPr>
            <a:r>
              <a:rPr dirty="0">
                <a:solidFill>
                  <a:srgbClr val="1E00AA"/>
                </a:solidFill>
              </a:rPr>
              <a:t>There is every provision for this… </a:t>
            </a:r>
          </a:p>
          <a:p>
            <a:pPr marL="0" indent="0" algn="ctr">
              <a:buNone/>
              <a:defRPr/>
            </a:pPr>
            <a:r>
              <a:rPr dirty="0">
                <a:solidFill>
                  <a:srgbClr val="1E00AA"/>
                </a:solidFill>
              </a:rPr>
              <a:t>only we have to make the effort in this direction</a:t>
            </a:r>
          </a:p>
          <a:p>
            <a:pPr marL="0" indent="0" algn="ctr">
              <a:buNone/>
              <a:defRPr/>
            </a:pPr>
            <a:r>
              <a:rPr lang="en-US" dirty="0">
                <a:solidFill>
                  <a:srgbClr val="1E00AA"/>
                </a:solidFill>
              </a:rPr>
              <a:t>We have to develop a holistic, humane world-vision…</a:t>
            </a:r>
            <a:endParaRPr dirty="0">
              <a:solidFill>
                <a:srgbClr val="1E00AA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HV Theme 2022">
  <a:themeElements>
    <a:clrScheme name="Corporate Template V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FCAE7"/>
      </a:accent1>
      <a:accent2>
        <a:srgbClr val="A092B4"/>
      </a:accent2>
      <a:accent3>
        <a:srgbClr val="C6C070"/>
      </a:accent3>
      <a:accent4>
        <a:srgbClr val="B7B1A9"/>
      </a:accent4>
      <a:accent5>
        <a:srgbClr val="FCD450"/>
      </a:accent5>
      <a:accent6>
        <a:srgbClr val="B2541A"/>
      </a:accent6>
      <a:hlink>
        <a:srgbClr val="E7925E"/>
      </a:hlink>
      <a:folHlink>
        <a:srgbClr val="2F75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8FCAE7"/>
        </a:accent1>
        <a:accent2>
          <a:srgbClr val="C6C070"/>
        </a:accent2>
        <a:accent3>
          <a:srgbClr val="FFFFFF"/>
        </a:accent3>
        <a:accent4>
          <a:srgbClr val="000000"/>
        </a:accent4>
        <a:accent5>
          <a:srgbClr val="C6E1F1"/>
        </a:accent5>
        <a:accent6>
          <a:srgbClr val="B3AE65"/>
        </a:accent6>
        <a:hlink>
          <a:srgbClr val="A092B4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6BBD"/>
        </a:accent1>
        <a:accent2>
          <a:srgbClr val="82786F"/>
        </a:accent2>
        <a:accent3>
          <a:srgbClr val="FFFFFF"/>
        </a:accent3>
        <a:accent4>
          <a:srgbClr val="000000"/>
        </a:accent4>
        <a:accent5>
          <a:srgbClr val="ADBADB"/>
        </a:accent5>
        <a:accent6>
          <a:srgbClr val="756C64"/>
        </a:accent6>
        <a:hlink>
          <a:srgbClr val="A3A86B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8FCAE7"/>
        </a:accent1>
        <a:accent2>
          <a:srgbClr val="A092B4"/>
        </a:accent2>
        <a:accent3>
          <a:srgbClr val="FFFFFF"/>
        </a:accent3>
        <a:accent4>
          <a:srgbClr val="000000"/>
        </a:accent4>
        <a:accent5>
          <a:srgbClr val="C6E1F1"/>
        </a:accent5>
        <a:accent6>
          <a:srgbClr val="9184A3"/>
        </a:accent6>
        <a:hlink>
          <a:srgbClr val="C6C070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5688D2"/>
        </a:accent1>
        <a:accent2>
          <a:srgbClr val="82786F"/>
        </a:accent2>
        <a:accent3>
          <a:srgbClr val="FFFFFF"/>
        </a:accent3>
        <a:accent4>
          <a:srgbClr val="000000"/>
        </a:accent4>
        <a:accent5>
          <a:srgbClr val="B4C3E5"/>
        </a:accent5>
        <a:accent6>
          <a:srgbClr val="756C64"/>
        </a:accent6>
        <a:hlink>
          <a:srgbClr val="A3A86B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HV Theme 2022" id="{5F44E8CA-FB57-4662-A76B-14A89045FFC5}" vid="{37843496-EC4B-4BDC-BFBD-8302CB37347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SLW PPT Template</Template>
  <TotalTime>0</TotalTime>
  <Words>1538</Words>
  <Application>Microsoft Office PowerPoint</Application>
  <PresentationFormat>Widescreen</PresentationFormat>
  <Paragraphs>247</Paragraphs>
  <Slides>18</Slides>
  <Notes>5</Notes>
  <HiddenSlides>3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Kruti Dev 010</vt:lpstr>
      <vt:lpstr>Kruti Dev 042</vt:lpstr>
      <vt:lpstr>Symbol</vt:lpstr>
      <vt:lpstr>Wingdings</vt:lpstr>
      <vt:lpstr>UHV Theme 2022</vt:lpstr>
      <vt:lpstr>   UHV-I Session 14   Sum Up and Future Program</vt:lpstr>
      <vt:lpstr>Interaction Before Main Session</vt:lpstr>
      <vt:lpstr>Home Assignment</vt:lpstr>
      <vt:lpstr>   UHV-I Session 14   Sum Up and Future Program</vt:lpstr>
      <vt:lpstr>PowerPoint Presentation</vt:lpstr>
      <vt:lpstr>UHV-I: Our Journey to Understanding</vt:lpstr>
      <vt:lpstr>UHV-I: Our Journey to Understanding</vt:lpstr>
      <vt:lpstr>Universal Human Values</vt:lpstr>
      <vt:lpstr>Sum Up</vt:lpstr>
      <vt:lpstr>Program of Action     </vt:lpstr>
      <vt:lpstr>Program of Action (Individual)</vt:lpstr>
      <vt:lpstr>Program of Action (at the level of Society)</vt:lpstr>
      <vt:lpstr>Next Steps</vt:lpstr>
      <vt:lpstr>Home Assignment    </vt:lpstr>
      <vt:lpstr>Prepare your Self Evaluation (3-5 minutes each)</vt:lpstr>
      <vt:lpstr>Questions?</vt:lpstr>
      <vt:lpstr>Value</vt:lpstr>
      <vt:lpstr>Sum 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UHV Slides 2022</cp:keywords>
  <cp:lastModifiedBy/>
  <cp:revision>48</cp:revision>
  <dcterms:created xsi:type="dcterms:W3CDTF">2009-12-17T14:12:44Z</dcterms:created>
  <dcterms:modified xsi:type="dcterms:W3CDTF">2025-05-19T14:25:29Z</dcterms:modified>
</cp:coreProperties>
</file>